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Open Sans Extra Bold" charset="1" panose="020B0906030804020204"/>
      <p:regular r:id="rId34"/>
    </p:embeddedFont>
    <p:embeddedFont>
      <p:font typeface="Poppins" charset="1" panose="00000500000000000000"/>
      <p:regular r:id="rId35"/>
    </p:embeddedFont>
    <p:embeddedFont>
      <p:font typeface="Open Sans Extra Bold Italics" charset="1" panose="020B0906030804020204"/>
      <p:regular r:id="rId36"/>
    </p:embeddedFont>
    <p:embeddedFont>
      <p:font typeface="Poppins Bold" charset="1" panose="00000800000000000000"/>
      <p:regular r:id="rId37"/>
    </p:embeddedFont>
    <p:embeddedFont>
      <p:font typeface="DejaVu Serif Bold" charset="1" panose="02060803050605020204"/>
      <p:regular r:id="rId38"/>
    </p:embeddedFont>
    <p:embeddedFont>
      <p:font typeface="Montserrat Bold" charset="1" panose="00000800000000000000"/>
      <p:regular r:id="rId39"/>
    </p:embeddedFont>
    <p:embeddedFont>
      <p:font typeface="Montserrat" charset="1" panose="00000500000000000000"/>
      <p:regular r:id="rId40"/>
    </p:embeddedFont>
    <p:embeddedFont>
      <p:font typeface="Arimo" charset="1" panose="020B0604020202020204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11.gif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52.svg" Type="http://schemas.openxmlformats.org/officeDocument/2006/relationships/image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https://github.com/gomoku/Gomoku-Java/blob/master/Gomoku.java" TargetMode="External" Type="http://schemas.openxmlformats.org/officeDocument/2006/relationships/hyperlink"/><Relationship Id="rId5" Target="https://stackoverflow.com/questions/22087006/using-arrays-to-detect-a-win-in-a-gomoku-game" TargetMode="External" Type="http://schemas.openxmlformats.org/officeDocument/2006/relationships/hyperlink"/><Relationship Id="rId6" Target="https://github.com/rchen8/connect-five" TargetMode="External" Type="http://schemas.openxmlformats.org/officeDocument/2006/relationships/hyperlink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gif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448802" y="4158370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185723" y="2237648"/>
            <a:ext cx="5916554" cy="2341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2"/>
              </a:lnSpc>
            </a:pPr>
            <a:r>
              <a:rPr lang="en-US" sz="6758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LineGrinder</a:t>
            </a:r>
          </a:p>
          <a:p>
            <a:pPr algn="ctr">
              <a:lnSpc>
                <a:spcPts val="9462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551599" y="8749446"/>
            <a:ext cx="9871133" cy="1949549"/>
          </a:xfrm>
          <a:custGeom>
            <a:avLst/>
            <a:gdLst/>
            <a:ahLst/>
            <a:cxnLst/>
            <a:rect r="r" b="b" t="t" l="l"/>
            <a:pathLst>
              <a:path h="1949549" w="9871133">
                <a:moveTo>
                  <a:pt x="0" y="0"/>
                </a:moveTo>
                <a:lnTo>
                  <a:pt x="9871133" y="0"/>
                </a:lnTo>
                <a:lnTo>
                  <a:pt x="9871133" y="1949549"/>
                </a:lnTo>
                <a:lnTo>
                  <a:pt x="0" y="1949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098391" y="3470100"/>
            <a:ext cx="10091218" cy="5788200"/>
            <a:chOff x="0" y="0"/>
            <a:chExt cx="7981950" cy="45783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-24000">
              <a:off x="949505" y="255769"/>
              <a:ext cx="6081669" cy="3831862"/>
            </a:xfrm>
            <a:custGeom>
              <a:avLst/>
              <a:gdLst/>
              <a:ahLst/>
              <a:cxnLst/>
              <a:rect r="r" b="b" t="t" l="l"/>
              <a:pathLst>
                <a:path h="3831862" w="6081669">
                  <a:moveTo>
                    <a:pt x="26457" y="0"/>
                  </a:moveTo>
                  <a:lnTo>
                    <a:pt x="6081669" y="42274"/>
                  </a:lnTo>
                  <a:lnTo>
                    <a:pt x="6055213" y="3831862"/>
                  </a:lnTo>
                  <a:lnTo>
                    <a:pt x="0" y="3789588"/>
                  </a:lnTo>
                  <a:close/>
                </a:path>
              </a:pathLst>
            </a:custGeom>
            <a:blipFill>
              <a:blip r:embed="rId3"/>
              <a:stretch>
                <a:fillRect l="0" t="-6" r="0" b="-59922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643475"/>
            <a:ext cx="3289776" cy="1883037"/>
          </a:xfrm>
          <a:custGeom>
            <a:avLst/>
            <a:gdLst/>
            <a:ahLst/>
            <a:cxnLst/>
            <a:rect r="r" b="b" t="t" l="l"/>
            <a:pathLst>
              <a:path h="1883037" w="3289776">
                <a:moveTo>
                  <a:pt x="0" y="0"/>
                </a:moveTo>
                <a:lnTo>
                  <a:pt x="3289776" y="0"/>
                </a:lnTo>
                <a:lnTo>
                  <a:pt x="3289776" y="1883037"/>
                </a:lnTo>
                <a:lnTo>
                  <a:pt x="0" y="1883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461338" y="1321028"/>
            <a:ext cx="12051655" cy="480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International University - Vietnam National University, HCM City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708440"/>
            <a:ext cx="9967304" cy="2870120"/>
          </a:xfrm>
          <a:custGeom>
            <a:avLst/>
            <a:gdLst/>
            <a:ahLst/>
            <a:cxnLst/>
            <a:rect r="r" b="b" t="t" l="l"/>
            <a:pathLst>
              <a:path h="2870120" w="9967304">
                <a:moveTo>
                  <a:pt x="0" y="0"/>
                </a:moveTo>
                <a:lnTo>
                  <a:pt x="9967304" y="0"/>
                </a:lnTo>
                <a:lnTo>
                  <a:pt x="9967304" y="2870120"/>
                </a:lnTo>
                <a:lnTo>
                  <a:pt x="0" y="2870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8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88573" y="748063"/>
            <a:ext cx="8199427" cy="9538937"/>
          </a:xfrm>
          <a:custGeom>
            <a:avLst/>
            <a:gdLst/>
            <a:ahLst/>
            <a:cxnLst/>
            <a:rect r="r" b="b" t="t" l="l"/>
            <a:pathLst>
              <a:path h="9538937" w="8199427">
                <a:moveTo>
                  <a:pt x="0" y="0"/>
                </a:moveTo>
                <a:lnTo>
                  <a:pt x="8199427" y="0"/>
                </a:lnTo>
                <a:lnTo>
                  <a:pt x="8199427" y="9538937"/>
                </a:lnTo>
                <a:lnTo>
                  <a:pt x="0" y="9538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87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43394" y="2600954"/>
            <a:ext cx="5411986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HOW TO PLAY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749387" y="-2891604"/>
            <a:ext cx="4944318" cy="494431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466914" y="-104775"/>
            <a:ext cx="7442746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PLAYER VS PLAYER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2105752" y="8541008"/>
            <a:ext cx="5295054" cy="529505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85759" y="326163"/>
            <a:ext cx="4035708" cy="3104391"/>
          </a:xfrm>
          <a:custGeom>
            <a:avLst/>
            <a:gdLst/>
            <a:ahLst/>
            <a:cxnLst/>
            <a:rect r="r" b="b" t="t" l="l"/>
            <a:pathLst>
              <a:path h="3104391" w="4035708">
                <a:moveTo>
                  <a:pt x="0" y="0"/>
                </a:moveTo>
                <a:lnTo>
                  <a:pt x="4035708" y="0"/>
                </a:lnTo>
                <a:lnTo>
                  <a:pt x="4035708" y="3104390"/>
                </a:lnTo>
                <a:lnTo>
                  <a:pt x="0" y="3104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46016" y="5143500"/>
            <a:ext cx="4058561" cy="2388445"/>
          </a:xfrm>
          <a:custGeom>
            <a:avLst/>
            <a:gdLst/>
            <a:ahLst/>
            <a:cxnLst/>
            <a:rect r="r" b="b" t="t" l="l"/>
            <a:pathLst>
              <a:path h="2388445" w="4058561">
                <a:moveTo>
                  <a:pt x="0" y="0"/>
                </a:moveTo>
                <a:lnTo>
                  <a:pt x="4058560" y="0"/>
                </a:lnTo>
                <a:lnTo>
                  <a:pt x="4058560" y="2388445"/>
                </a:lnTo>
                <a:lnTo>
                  <a:pt x="0" y="2388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34398" y="2073046"/>
            <a:ext cx="6809258" cy="5458899"/>
          </a:xfrm>
          <a:custGeom>
            <a:avLst/>
            <a:gdLst/>
            <a:ahLst/>
            <a:cxnLst/>
            <a:rect r="r" b="b" t="t" l="l"/>
            <a:pathLst>
              <a:path h="5458899" w="6809258">
                <a:moveTo>
                  <a:pt x="0" y="0"/>
                </a:moveTo>
                <a:lnTo>
                  <a:pt x="6809259" y="0"/>
                </a:lnTo>
                <a:lnTo>
                  <a:pt x="6809259" y="5458899"/>
                </a:lnTo>
                <a:lnTo>
                  <a:pt x="0" y="5458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84033" y="7705114"/>
            <a:ext cx="4909989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Select Avatar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53221" y="3325778"/>
            <a:ext cx="7044149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Select timer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1791376" y="-2047416"/>
            <a:ext cx="3925774" cy="392577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399842" y="8887484"/>
            <a:ext cx="3925774" cy="392577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504576" y="-1636725"/>
            <a:ext cx="3925774" cy="392577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106887" y="7704254"/>
            <a:ext cx="7044149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Select condition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80041" y="815745"/>
            <a:ext cx="7855220" cy="9387945"/>
          </a:xfrm>
          <a:custGeom>
            <a:avLst/>
            <a:gdLst/>
            <a:ahLst/>
            <a:cxnLst/>
            <a:rect r="r" b="b" t="t" l="l"/>
            <a:pathLst>
              <a:path h="9387945" w="7855220">
                <a:moveTo>
                  <a:pt x="0" y="0"/>
                </a:moveTo>
                <a:lnTo>
                  <a:pt x="7855220" y="0"/>
                </a:lnTo>
                <a:lnTo>
                  <a:pt x="7855220" y="9387946"/>
                </a:lnTo>
                <a:lnTo>
                  <a:pt x="0" y="9387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14255" y="-54125"/>
            <a:ext cx="9586792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COMPLETED SELECTION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0104903" y="2894706"/>
            <a:ext cx="13881919" cy="1388191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518045" y="-6489625"/>
            <a:ext cx="13881919" cy="1388191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40404" y="661171"/>
            <a:ext cx="8663997" cy="8803126"/>
          </a:xfrm>
          <a:custGeom>
            <a:avLst/>
            <a:gdLst/>
            <a:ahLst/>
            <a:cxnLst/>
            <a:rect r="r" b="b" t="t" l="l"/>
            <a:pathLst>
              <a:path h="8803126" w="8663997">
                <a:moveTo>
                  <a:pt x="0" y="0"/>
                </a:moveTo>
                <a:lnTo>
                  <a:pt x="8663997" y="0"/>
                </a:lnTo>
                <a:lnTo>
                  <a:pt x="8663997" y="8803126"/>
                </a:lnTo>
                <a:lnTo>
                  <a:pt x="0" y="8803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890395" y="5884965"/>
            <a:ext cx="2917935" cy="337333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65185" y="4557274"/>
            <a:ext cx="6368355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INTO THE GAME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241" y="2576639"/>
            <a:ext cx="9816618" cy="6823509"/>
          </a:xfrm>
          <a:custGeom>
            <a:avLst/>
            <a:gdLst/>
            <a:ahLst/>
            <a:cxnLst/>
            <a:rect r="r" b="b" t="t" l="l"/>
            <a:pathLst>
              <a:path h="6823509" w="9816618">
                <a:moveTo>
                  <a:pt x="0" y="0"/>
                </a:moveTo>
                <a:lnTo>
                  <a:pt x="9816618" y="0"/>
                </a:lnTo>
                <a:lnTo>
                  <a:pt x="9816618" y="6823509"/>
                </a:lnTo>
                <a:lnTo>
                  <a:pt x="0" y="6823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16618" y="2533027"/>
            <a:ext cx="7653126" cy="7753973"/>
          </a:xfrm>
          <a:custGeom>
            <a:avLst/>
            <a:gdLst/>
            <a:ahLst/>
            <a:cxnLst/>
            <a:rect r="r" b="b" t="t" l="l"/>
            <a:pathLst>
              <a:path h="7753973" w="7653126">
                <a:moveTo>
                  <a:pt x="0" y="0"/>
                </a:moveTo>
                <a:lnTo>
                  <a:pt x="7653126" y="0"/>
                </a:lnTo>
                <a:lnTo>
                  <a:pt x="7653126" y="7753973"/>
                </a:lnTo>
                <a:lnTo>
                  <a:pt x="0" y="7753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05005" y="-519239"/>
            <a:ext cx="2876353" cy="3095879"/>
          </a:xfrm>
          <a:custGeom>
            <a:avLst/>
            <a:gdLst/>
            <a:ahLst/>
            <a:cxnLst/>
            <a:rect r="r" b="b" t="t" l="l"/>
            <a:pathLst>
              <a:path h="3095879" w="2876353">
                <a:moveTo>
                  <a:pt x="0" y="0"/>
                </a:moveTo>
                <a:lnTo>
                  <a:pt x="2876352" y="0"/>
                </a:lnTo>
                <a:lnTo>
                  <a:pt x="2876352" y="3095878"/>
                </a:lnTo>
                <a:lnTo>
                  <a:pt x="0" y="3095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08607" y="211763"/>
            <a:ext cx="1274461" cy="1119209"/>
          </a:xfrm>
          <a:custGeom>
            <a:avLst/>
            <a:gdLst/>
            <a:ahLst/>
            <a:cxnLst/>
            <a:rect r="r" b="b" t="t" l="l"/>
            <a:pathLst>
              <a:path h="1119209" w="1274461">
                <a:moveTo>
                  <a:pt x="0" y="0"/>
                </a:moveTo>
                <a:lnTo>
                  <a:pt x="1274461" y="0"/>
                </a:lnTo>
                <a:lnTo>
                  <a:pt x="1274461" y="1119209"/>
                </a:lnTo>
                <a:lnTo>
                  <a:pt x="0" y="11192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23722" y="1226197"/>
            <a:ext cx="384423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TIE GAME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14108" y="1226197"/>
            <a:ext cx="4458146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Player’s win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4544643"/>
            <a:ext cx="6485873" cy="795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Diagrams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908217" y="1943904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9053275" y="2217116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908217" y="6859829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0713473" y="2218647"/>
            <a:ext cx="5768345" cy="80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 spc="-8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UML Diagram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53275" y="7133041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13473" y="7085416"/>
            <a:ext cx="576834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spc="-8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Class Diagram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962108" y="2469228"/>
            <a:ext cx="373607" cy="37360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962108" y="7385154"/>
            <a:ext cx="373607" cy="37360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340789" y="1028700"/>
            <a:ext cx="11461300" cy="9145162"/>
          </a:xfrm>
          <a:custGeom>
            <a:avLst/>
            <a:gdLst/>
            <a:ahLst/>
            <a:cxnLst/>
            <a:rect r="r" b="b" t="t" l="l"/>
            <a:pathLst>
              <a:path h="9145162" w="11461300">
                <a:moveTo>
                  <a:pt x="0" y="0"/>
                </a:moveTo>
                <a:lnTo>
                  <a:pt x="11461300" y="0"/>
                </a:lnTo>
                <a:lnTo>
                  <a:pt x="11461300" y="9145162"/>
                </a:lnTo>
                <a:lnTo>
                  <a:pt x="0" y="9145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44464" y="66248"/>
            <a:ext cx="7453950" cy="962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51"/>
              </a:lnSpc>
              <a:spcBef>
                <a:spcPct val="0"/>
              </a:spcBef>
            </a:pPr>
            <a:r>
              <a:rPr lang="en-US" sz="560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UML Diagram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73418" y="3959119"/>
            <a:ext cx="15785882" cy="1851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145"/>
              </a:lnSpc>
              <a:spcBef>
                <a:spcPct val="0"/>
              </a:spcBef>
            </a:pPr>
            <a:r>
              <a:rPr lang="en-US" sz="1081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Class Diagram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493371" y="2346523"/>
            <a:ext cx="11301259" cy="3051340"/>
          </a:xfrm>
          <a:custGeom>
            <a:avLst/>
            <a:gdLst/>
            <a:ahLst/>
            <a:cxnLst/>
            <a:rect r="r" b="b" t="t" l="l"/>
            <a:pathLst>
              <a:path h="3051340" w="11301259">
                <a:moveTo>
                  <a:pt x="0" y="0"/>
                </a:moveTo>
                <a:lnTo>
                  <a:pt x="11301258" y="0"/>
                </a:lnTo>
                <a:lnTo>
                  <a:pt x="11301258" y="3051340"/>
                </a:lnTo>
                <a:lnTo>
                  <a:pt x="0" y="305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18784" y="148799"/>
            <a:ext cx="7453950" cy="178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HomeMenu - Where it all begins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51421" y="5998797"/>
            <a:ext cx="12989123" cy="1690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8"/>
              </a:lnSpc>
            </a:pPr>
            <a:r>
              <a:rPr lang="en-US" sz="243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-</a:t>
            </a:r>
            <a:r>
              <a:rPr lang="en-US" sz="243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main()</a:t>
            </a:r>
            <a:r>
              <a:rPr lang="en-US" sz="243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: </a:t>
            </a:r>
            <a:r>
              <a:rPr lang="en-US" sz="2434">
                <a:solidFill>
                  <a:srgbClr val="FCD24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Starts the whole game.</a:t>
            </a:r>
          </a:p>
          <a:p>
            <a:pPr algn="l">
              <a:lnSpc>
                <a:spcPts val="3408"/>
              </a:lnSpc>
            </a:pPr>
            <a:r>
              <a:rPr lang="en-US" sz="243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-</a:t>
            </a:r>
            <a:r>
              <a:rPr lang="en-US" sz="243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showPlayerSelectionDialog()</a:t>
            </a:r>
            <a:r>
              <a:rPr lang="en-US" sz="243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:</a:t>
            </a:r>
            <a:r>
              <a:rPr lang="en-US" sz="2434">
                <a:solidFill>
                  <a:srgbClr val="FCD24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For players to choose their avatars and name.</a:t>
            </a:r>
          </a:p>
          <a:p>
            <a:pPr algn="l">
              <a:lnSpc>
                <a:spcPts val="3408"/>
              </a:lnSpc>
            </a:pPr>
            <a:r>
              <a:rPr lang="en-US" sz="243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-</a:t>
            </a:r>
            <a:r>
              <a:rPr lang="en-US" sz="243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showAvatarSelectionDiaglog()</a:t>
            </a:r>
            <a:r>
              <a:rPr lang="en-US" sz="243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:</a:t>
            </a:r>
            <a:r>
              <a:rPr lang="en-US" sz="2434">
                <a:solidFill>
                  <a:srgbClr val="FCD24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Pop up showing all the avatars that are available</a:t>
            </a:r>
            <a:r>
              <a:rPr lang="en-US" sz="243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.</a:t>
            </a:r>
          </a:p>
          <a:p>
            <a:pPr algn="ctr">
              <a:lnSpc>
                <a:spcPts val="340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1764" y="2432770"/>
            <a:ext cx="15889811" cy="2529207"/>
          </a:xfrm>
          <a:custGeom>
            <a:avLst/>
            <a:gdLst/>
            <a:ahLst/>
            <a:cxnLst/>
            <a:rect r="r" b="b" t="t" l="l"/>
            <a:pathLst>
              <a:path h="2529207" w="15889811">
                <a:moveTo>
                  <a:pt x="0" y="0"/>
                </a:moveTo>
                <a:lnTo>
                  <a:pt x="15889810" y="0"/>
                </a:lnTo>
                <a:lnTo>
                  <a:pt x="15889810" y="2529207"/>
                </a:lnTo>
                <a:lnTo>
                  <a:pt x="0" y="2529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339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17025" y="148799"/>
            <a:ext cx="7453950" cy="87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LineGrinder.java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7388" y="5998797"/>
            <a:ext cx="16796891" cy="1690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8"/>
              </a:lnSpc>
            </a:pPr>
            <a:r>
              <a:rPr lang="en-US" sz="243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-</a:t>
            </a:r>
            <a:r>
              <a:rPr lang="en-US" sz="243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startGame()</a:t>
            </a:r>
            <a:r>
              <a:rPr lang="en-US" sz="243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:</a:t>
            </a:r>
            <a:r>
              <a:rPr lang="en-US" sz="2434">
                <a:solidFill>
                  <a:srgbClr val="FCD24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starting up with the board size, winning-drawing conditions, player avatars, timers, names</a:t>
            </a:r>
            <a:r>
              <a:rPr lang="en-US" sz="243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.</a:t>
            </a:r>
          </a:p>
          <a:p>
            <a:pPr algn="l">
              <a:lnSpc>
                <a:spcPts val="3408"/>
              </a:lnSpc>
            </a:pPr>
          </a:p>
          <a:p>
            <a:pPr algn="l">
              <a:lnSpc>
                <a:spcPts val="3408"/>
              </a:lnSpc>
            </a:pPr>
            <a:r>
              <a:rPr lang="en-US" sz="243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-</a:t>
            </a:r>
            <a:r>
              <a:rPr lang="en-US" sz="243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parseTimer(String timerString)</a:t>
            </a:r>
            <a:r>
              <a:rPr lang="en-US" sz="243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: </a:t>
            </a:r>
            <a:r>
              <a:rPr lang="en-US" sz="2434">
                <a:solidFill>
                  <a:srgbClr val="FCD24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used for timer countdown, into a usable format for the game.</a:t>
            </a:r>
          </a:p>
          <a:p>
            <a:pPr algn="l">
              <a:lnSpc>
                <a:spcPts val="340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11115" y="2364587"/>
            <a:ext cx="7265770" cy="1417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83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MEMBERS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557261" y="8711089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557261" y="3919699"/>
            <a:ext cx="9173478" cy="3075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1"/>
              </a:lnSpc>
            </a:pPr>
            <a:r>
              <a:rPr lang="en-US" sz="3429" spc="-68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Phạm Thái Quốc - ITITWE21118</a:t>
            </a:r>
          </a:p>
          <a:p>
            <a:pPr algn="ctr">
              <a:lnSpc>
                <a:spcPts val="4801"/>
              </a:lnSpc>
            </a:pPr>
            <a:r>
              <a:rPr lang="en-US" sz="3429" spc="-68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Nguyễn Trầm Gia Hưng - ITITIU23007</a:t>
            </a:r>
          </a:p>
          <a:p>
            <a:pPr algn="ctr">
              <a:lnSpc>
                <a:spcPts val="4801"/>
              </a:lnSpc>
            </a:pPr>
            <a:r>
              <a:rPr lang="en-US" sz="3429" spc="-68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Bùi Thế Tùng - ITITIU22243</a:t>
            </a:r>
          </a:p>
          <a:p>
            <a:pPr algn="ctr">
              <a:lnSpc>
                <a:spcPts val="4801"/>
              </a:lnSpc>
            </a:pPr>
            <a:r>
              <a:rPr lang="en-US" sz="3429" spc="-68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Phạm Nguyễn Công Danh - ITDSIU23035</a:t>
            </a:r>
          </a:p>
          <a:p>
            <a:pPr algn="ctr">
              <a:lnSpc>
                <a:spcPts val="4801"/>
              </a:lnSpc>
              <a:spcBef>
                <a:spcPct val="0"/>
              </a:spcBef>
            </a:pPr>
            <a:r>
              <a:rPr lang="en-US" sz="3429" spc="-68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Võ Nguyễn Thanh Liêm - ITITIU21069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28700" y="643475"/>
            <a:ext cx="3289776" cy="1883037"/>
          </a:xfrm>
          <a:custGeom>
            <a:avLst/>
            <a:gdLst/>
            <a:ahLst/>
            <a:cxnLst/>
            <a:rect r="r" b="b" t="t" l="l"/>
            <a:pathLst>
              <a:path h="1883037" w="3289776">
                <a:moveTo>
                  <a:pt x="0" y="0"/>
                </a:moveTo>
                <a:lnTo>
                  <a:pt x="3289776" y="0"/>
                </a:lnTo>
                <a:lnTo>
                  <a:pt x="3289776" y="1883037"/>
                </a:lnTo>
                <a:lnTo>
                  <a:pt x="0" y="1883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480253" y="1346763"/>
            <a:ext cx="10777839" cy="428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6"/>
              </a:lnSpc>
              <a:spcBef>
                <a:spcPct val="0"/>
              </a:spcBef>
            </a:pPr>
            <a:r>
              <a:rPr lang="en-US" sz="254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International University - Vietnam National University, HCM City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17025" y="148799"/>
            <a:ext cx="7453950" cy="87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Player.java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60934" y="5998797"/>
            <a:ext cx="15398366" cy="2548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8"/>
              </a:lnSpc>
            </a:pPr>
            <a:r>
              <a:rPr lang="en-US" sz="243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-</a:t>
            </a:r>
            <a:r>
              <a:rPr lang="en-US" sz="243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String name</a:t>
            </a:r>
            <a:r>
              <a:rPr lang="en-US" sz="243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: </a:t>
            </a:r>
            <a:r>
              <a:rPr lang="en-US" sz="2434">
                <a:solidFill>
                  <a:srgbClr val="FCD24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Store player’s name.</a:t>
            </a:r>
          </a:p>
          <a:p>
            <a:pPr algn="l">
              <a:lnSpc>
                <a:spcPts val="3408"/>
              </a:lnSpc>
            </a:pPr>
            <a:r>
              <a:rPr lang="en-US" sz="243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-</a:t>
            </a:r>
            <a:r>
              <a:rPr lang="en-US" sz="243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Imageicon avatar</a:t>
            </a:r>
            <a:r>
              <a:rPr lang="en-US" sz="243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: </a:t>
            </a:r>
            <a:r>
              <a:rPr lang="en-US" sz="2434">
                <a:solidFill>
                  <a:srgbClr val="FCD24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Store the player’s chosen avatar.</a:t>
            </a:r>
          </a:p>
          <a:p>
            <a:pPr algn="l">
              <a:lnSpc>
                <a:spcPts val="3408"/>
              </a:lnSpc>
            </a:pPr>
            <a:r>
              <a:rPr lang="en-US" sz="243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-</a:t>
            </a:r>
            <a:r>
              <a:rPr lang="en-US" sz="243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makeMove(int row, int col)</a:t>
            </a:r>
            <a:r>
              <a:rPr lang="en-US" sz="243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: </a:t>
            </a:r>
            <a:r>
              <a:rPr lang="en-US" sz="2434">
                <a:solidFill>
                  <a:srgbClr val="FCD24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Handles the player’s move by marking the chosen spot on the game board based on the row/columns of the board.</a:t>
            </a:r>
          </a:p>
          <a:p>
            <a:pPr algn="l">
              <a:lnSpc>
                <a:spcPts val="3408"/>
              </a:lnSpc>
            </a:pPr>
          </a:p>
          <a:p>
            <a:pPr algn="l">
              <a:lnSpc>
                <a:spcPts val="3408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041572" y="1947345"/>
            <a:ext cx="6204856" cy="2986087"/>
          </a:xfrm>
          <a:custGeom>
            <a:avLst/>
            <a:gdLst/>
            <a:ahLst/>
            <a:cxnLst/>
            <a:rect r="r" b="b" t="t" l="l"/>
            <a:pathLst>
              <a:path h="2986087" w="6204856">
                <a:moveTo>
                  <a:pt x="0" y="0"/>
                </a:moveTo>
                <a:lnTo>
                  <a:pt x="6204856" y="0"/>
                </a:lnTo>
                <a:lnTo>
                  <a:pt x="6204856" y="2986087"/>
                </a:lnTo>
                <a:lnTo>
                  <a:pt x="0" y="298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1813" y="1323907"/>
            <a:ext cx="6425652" cy="6957712"/>
          </a:xfrm>
          <a:custGeom>
            <a:avLst/>
            <a:gdLst/>
            <a:ahLst/>
            <a:cxnLst/>
            <a:rect r="r" b="b" t="t" l="l"/>
            <a:pathLst>
              <a:path h="6957712" w="6425652">
                <a:moveTo>
                  <a:pt x="0" y="0"/>
                </a:moveTo>
                <a:lnTo>
                  <a:pt x="6425652" y="0"/>
                </a:lnTo>
                <a:lnTo>
                  <a:pt x="6425652" y="6957712"/>
                </a:lnTo>
                <a:lnTo>
                  <a:pt x="0" y="6957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17025" y="148799"/>
            <a:ext cx="7453950" cy="87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LineGrinderPanel.java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99855" y="2223831"/>
            <a:ext cx="9142241" cy="511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8"/>
              </a:lnSpc>
            </a:pPr>
            <a:r>
              <a:rPr lang="en-US" sz="243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-</a:t>
            </a:r>
            <a:r>
              <a:rPr lang="en-US" sz="243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paintComponent</a:t>
            </a:r>
            <a:r>
              <a:rPr lang="en-US" sz="243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:</a:t>
            </a:r>
            <a:r>
              <a:rPr lang="en-US" sz="2434">
                <a:solidFill>
                  <a:srgbClr val="FCD24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Draws the game board and highlights the winning line when a player wins.</a:t>
            </a:r>
          </a:p>
          <a:p>
            <a:pPr algn="l">
              <a:lnSpc>
                <a:spcPts val="3408"/>
              </a:lnSpc>
            </a:pPr>
            <a:r>
              <a:rPr lang="en-US" sz="243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-</a:t>
            </a:r>
            <a:r>
              <a:rPr lang="en-US" sz="243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handleMouseClick</a:t>
            </a:r>
            <a:r>
              <a:rPr lang="en-US" sz="243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:</a:t>
            </a:r>
            <a:r>
              <a:rPr lang="en-US" sz="2434">
                <a:solidFill>
                  <a:srgbClr val="FCD24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Processes player clicks and updates the board, checks for a winner or tie, and switches turns.</a:t>
            </a:r>
          </a:p>
          <a:p>
            <a:pPr algn="l">
              <a:lnSpc>
                <a:spcPts val="3408"/>
              </a:lnSpc>
            </a:pPr>
            <a:r>
              <a:rPr lang="en-US" sz="243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-</a:t>
            </a:r>
            <a:r>
              <a:rPr lang="en-US" sz="243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checkWinner</a:t>
            </a:r>
            <a:r>
              <a:rPr lang="en-US" sz="243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: </a:t>
            </a:r>
            <a:r>
              <a:rPr lang="en-US" sz="2434">
                <a:solidFill>
                  <a:srgbClr val="FCD24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Checks if the latest move results in a win (5 in a row).</a:t>
            </a:r>
          </a:p>
          <a:p>
            <a:pPr algn="l">
              <a:lnSpc>
                <a:spcPts val="3408"/>
              </a:lnSpc>
            </a:pPr>
            <a:r>
              <a:rPr lang="en-US" sz="243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-</a:t>
            </a:r>
            <a:r>
              <a:rPr lang="en-US" sz="243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resetBoard</a:t>
            </a:r>
            <a:r>
              <a:rPr lang="en-US" sz="243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:</a:t>
            </a:r>
            <a:r>
              <a:rPr lang="en-US" sz="2434">
                <a:solidFill>
                  <a:srgbClr val="FCD24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Clears the board and restarts the game.</a:t>
            </a:r>
          </a:p>
          <a:p>
            <a:pPr algn="l">
              <a:lnSpc>
                <a:spcPts val="3408"/>
              </a:lnSpc>
            </a:pPr>
            <a:r>
              <a:rPr lang="en-US" sz="243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-</a:t>
            </a:r>
            <a:r>
              <a:rPr lang="en-US" sz="243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startTimers</a:t>
            </a:r>
            <a:r>
              <a:rPr lang="en-US" sz="243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: </a:t>
            </a:r>
            <a:r>
              <a:rPr lang="en-US" sz="2434">
                <a:solidFill>
                  <a:srgbClr val="FCD24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Runs timers for both players; the game ends if a timer runs out.</a:t>
            </a:r>
          </a:p>
          <a:p>
            <a:pPr algn="l">
              <a:lnSpc>
                <a:spcPts val="3408"/>
              </a:lnSpc>
            </a:pPr>
            <a:r>
              <a:rPr lang="en-US" sz="243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-</a:t>
            </a:r>
            <a:r>
              <a:rPr lang="en-US" sz="243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endGame</a:t>
            </a:r>
            <a:r>
              <a:rPr lang="en-US" sz="243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: </a:t>
            </a:r>
            <a:r>
              <a:rPr lang="en-US" sz="2434">
                <a:solidFill>
                  <a:srgbClr val="FCD24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Ends the game, shows the result, and offers restart or exit options.</a:t>
            </a:r>
          </a:p>
          <a:p>
            <a:pPr algn="l">
              <a:lnSpc>
                <a:spcPts val="340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63349" y="1179359"/>
            <a:ext cx="7761302" cy="2425407"/>
          </a:xfrm>
          <a:custGeom>
            <a:avLst/>
            <a:gdLst/>
            <a:ahLst/>
            <a:cxnLst/>
            <a:rect r="r" b="b" t="t" l="l"/>
            <a:pathLst>
              <a:path h="2425407" w="7761302">
                <a:moveTo>
                  <a:pt x="0" y="0"/>
                </a:moveTo>
                <a:lnTo>
                  <a:pt x="7761302" y="0"/>
                </a:lnTo>
                <a:lnTo>
                  <a:pt x="7761302" y="2425407"/>
                </a:lnTo>
                <a:lnTo>
                  <a:pt x="0" y="2425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9782" y="179512"/>
            <a:ext cx="16693955" cy="84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56"/>
              </a:lnSpc>
              <a:spcBef>
                <a:spcPct val="0"/>
              </a:spcBef>
            </a:pPr>
            <a:r>
              <a:rPr lang="en-US" sz="496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LineGrinderState.java: The Game Logic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6820" y="4034612"/>
            <a:ext cx="17859878" cy="6392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196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-int[ ][ ] board</a:t>
            </a:r>
            <a:r>
              <a:rPr lang="en-US" sz="1968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:</a:t>
            </a:r>
            <a:r>
              <a:rPr lang="en-US" sz="1968">
                <a:solidFill>
                  <a:srgbClr val="FCD24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Represents the game board as a 2D array, where each cell stores the state (empty, X, or O).</a:t>
            </a:r>
          </a:p>
          <a:p>
            <a:pPr algn="l">
              <a:lnSpc>
                <a:spcPts val="2756"/>
              </a:lnSpc>
            </a:pPr>
            <a:r>
              <a:rPr lang="en-US" sz="1968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-</a:t>
            </a:r>
            <a:r>
              <a:rPr lang="en-US" sz="196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 currentPlayer</a:t>
            </a:r>
            <a:r>
              <a:rPr lang="en-US" sz="1968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:</a:t>
            </a:r>
            <a:r>
              <a:rPr lang="en-US" sz="1968">
                <a:solidFill>
                  <a:srgbClr val="FCD24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Keeps track of the player currently making a move (X or O).</a:t>
            </a:r>
          </a:p>
          <a:p>
            <a:pPr algn="l">
              <a:lnSpc>
                <a:spcPts val="2756"/>
              </a:lnSpc>
            </a:pPr>
            <a:r>
              <a:rPr lang="en-US" sz="1968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-</a:t>
            </a:r>
            <a:r>
              <a:rPr lang="en-US" sz="1968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 size</a:t>
            </a:r>
            <a:r>
              <a:rPr lang="en-US" sz="1968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: </a:t>
            </a:r>
            <a:r>
              <a:rPr lang="en-US" sz="1968">
                <a:solidFill>
                  <a:srgbClr val="FCD24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The size of the game board (e.g., 3x3, 5x5).</a:t>
            </a:r>
          </a:p>
          <a:p>
            <a:pPr algn="l">
              <a:lnSpc>
                <a:spcPts val="2756"/>
              </a:lnSpc>
            </a:pPr>
            <a:r>
              <a:rPr lang="en-US" sz="1968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-</a:t>
            </a:r>
            <a:r>
              <a:rPr lang="en-US" sz="196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pl</a:t>
            </a:r>
            <a:r>
              <a:rPr lang="en-US" sz="196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ayPiece(int row, int col)</a:t>
            </a:r>
            <a:r>
              <a:rPr lang="en-US" sz="1968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:</a:t>
            </a:r>
            <a:r>
              <a:rPr lang="en-US" sz="1968">
                <a:solidFill>
                  <a:srgbClr val="FCD24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Places the current player’s piece on the board and switches to the other player if the cell is empty.</a:t>
            </a:r>
          </a:p>
          <a:p>
            <a:pPr algn="l">
              <a:lnSpc>
                <a:spcPts val="2756"/>
              </a:lnSpc>
            </a:pPr>
            <a:r>
              <a:rPr lang="en-US" sz="1968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-</a:t>
            </a:r>
            <a:r>
              <a:rPr lang="en-US" sz="1968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getWinner()</a:t>
            </a:r>
            <a:r>
              <a:rPr lang="en-US" sz="1968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:</a:t>
            </a:r>
          </a:p>
          <a:p>
            <a:pPr algn="l" marL="425068" indent="-212534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FCD24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Checks the entire board to determine if there is a winner, a draw, or if the game is still ongoing.</a:t>
            </a:r>
          </a:p>
          <a:p>
            <a:pPr algn="l" marL="425068" indent="-212534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FCD24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Returns:</a:t>
            </a:r>
          </a:p>
          <a:p>
            <a:pPr algn="l" marL="850135" indent="-283378" lvl="2">
              <a:lnSpc>
                <a:spcPts val="2756"/>
              </a:lnSpc>
              <a:buFont typeface="Arial"/>
              <a:buChar char="⚬"/>
            </a:pPr>
            <a:r>
              <a:rPr lang="en-US" sz="1968">
                <a:solidFill>
                  <a:srgbClr val="FCD24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X (1) if Player X wins.</a:t>
            </a:r>
          </a:p>
          <a:p>
            <a:pPr algn="l" marL="850135" indent="-283378" lvl="2">
              <a:lnSpc>
                <a:spcPts val="2756"/>
              </a:lnSpc>
              <a:buFont typeface="Arial"/>
              <a:buChar char="⚬"/>
            </a:pPr>
            <a:r>
              <a:rPr lang="en-US" sz="1968">
                <a:solidFill>
                  <a:srgbClr val="FCD24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 (2) if Player O wins.</a:t>
            </a:r>
          </a:p>
          <a:p>
            <a:pPr algn="l" marL="850135" indent="-283378" lvl="2">
              <a:lnSpc>
                <a:spcPts val="2756"/>
              </a:lnSpc>
              <a:buFont typeface="Arial"/>
              <a:buChar char="⚬"/>
            </a:pPr>
            <a:r>
              <a:rPr lang="en-US" sz="1968">
                <a:solidFill>
                  <a:srgbClr val="FCD24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-1 for a draw.</a:t>
            </a:r>
          </a:p>
          <a:p>
            <a:pPr algn="l" marL="850135" indent="-283378" lvl="2">
              <a:lnSpc>
                <a:spcPts val="2756"/>
              </a:lnSpc>
              <a:buFont typeface="Arial"/>
              <a:buChar char="⚬"/>
            </a:pPr>
            <a:r>
              <a:rPr lang="en-US" sz="1968">
                <a:solidFill>
                  <a:srgbClr val="FCD24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NONE (0) if no winner yet.</a:t>
            </a:r>
          </a:p>
          <a:p>
            <a:pPr algn="l">
              <a:lnSpc>
                <a:spcPts val="2756"/>
              </a:lnSpc>
            </a:pPr>
            <a:r>
              <a:rPr lang="en-US" sz="1968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-</a:t>
            </a:r>
            <a:r>
              <a:rPr lang="en-US" sz="1968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checkDirection(int row, int col, int rowDir, int colDir, int piece)</a:t>
            </a:r>
            <a:r>
              <a:rPr lang="en-US" sz="1968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:</a:t>
            </a:r>
            <a:r>
              <a:rPr lang="en-US" sz="1968">
                <a:solidFill>
                  <a:srgbClr val="FCD24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Verifies if there are 5 consecutive pieces (horizontally, vertically, or diagonally) starting from the given cell in the specified direction.</a:t>
            </a:r>
          </a:p>
          <a:p>
            <a:pPr algn="l">
              <a:lnSpc>
                <a:spcPts val="2756"/>
              </a:lnSpc>
            </a:pPr>
            <a:r>
              <a:rPr lang="en-US" sz="1968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-</a:t>
            </a:r>
            <a:r>
              <a:rPr lang="en-US" sz="1968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isBoardFull()</a:t>
            </a:r>
            <a:r>
              <a:rPr lang="en-US" sz="1968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:</a:t>
            </a:r>
          </a:p>
          <a:p>
            <a:pPr algn="l" marL="425068" indent="-212534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FCD24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Checks if every cell on the board is filled, indicating a draw if no winner exists.</a:t>
            </a:r>
          </a:p>
          <a:p>
            <a:pPr algn="l">
              <a:lnSpc>
                <a:spcPts val="2756"/>
              </a:lnSpc>
            </a:pPr>
            <a:r>
              <a:rPr lang="en-US" sz="1968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-</a:t>
            </a:r>
            <a:r>
              <a:rPr lang="en-US" sz="1968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getCurrentPlayer()</a:t>
            </a:r>
            <a:r>
              <a:rPr lang="en-US" sz="1968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:</a:t>
            </a:r>
          </a:p>
          <a:p>
            <a:pPr algn="l">
              <a:lnSpc>
                <a:spcPts val="2756"/>
              </a:lnSpc>
            </a:pPr>
            <a:r>
              <a:rPr lang="en-US" sz="1968">
                <a:solidFill>
                  <a:srgbClr val="FCD24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Returns the current player (X or O).</a:t>
            </a:r>
          </a:p>
          <a:p>
            <a:pPr algn="l">
              <a:lnSpc>
                <a:spcPts val="2320"/>
              </a:lnSpc>
            </a:pPr>
          </a:p>
          <a:p>
            <a:pPr algn="l">
              <a:lnSpc>
                <a:spcPts val="23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710093"/>
            <a:ext cx="18288000" cy="6576907"/>
            <a:chOff x="0" y="0"/>
            <a:chExt cx="4816593" cy="17321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732189"/>
            </a:xfrm>
            <a:custGeom>
              <a:avLst/>
              <a:gdLst/>
              <a:ahLst/>
              <a:cxnLst/>
              <a:rect r="r" b="b" t="t" l="l"/>
              <a:pathLst>
                <a:path h="1732189" w="4816592">
                  <a:moveTo>
                    <a:pt x="7197" y="0"/>
                  </a:moveTo>
                  <a:lnTo>
                    <a:pt x="4809396" y="0"/>
                  </a:lnTo>
                  <a:cubicBezTo>
                    <a:pt x="4811304" y="0"/>
                    <a:pt x="4813135" y="758"/>
                    <a:pt x="4814484" y="2108"/>
                  </a:cubicBezTo>
                  <a:cubicBezTo>
                    <a:pt x="4815834" y="3457"/>
                    <a:pt x="4816592" y="5288"/>
                    <a:pt x="4816592" y="7197"/>
                  </a:cubicBezTo>
                  <a:lnTo>
                    <a:pt x="4816592" y="1724993"/>
                  </a:lnTo>
                  <a:cubicBezTo>
                    <a:pt x="4816592" y="1728967"/>
                    <a:pt x="4813371" y="1732189"/>
                    <a:pt x="4809396" y="1732189"/>
                  </a:cubicBezTo>
                  <a:lnTo>
                    <a:pt x="7197" y="1732189"/>
                  </a:lnTo>
                  <a:cubicBezTo>
                    <a:pt x="3222" y="1732189"/>
                    <a:pt x="0" y="1728967"/>
                    <a:pt x="0" y="1724993"/>
                  </a:cubicBezTo>
                  <a:lnTo>
                    <a:pt x="0" y="7197"/>
                  </a:lnTo>
                  <a:cubicBezTo>
                    <a:pt x="0" y="3222"/>
                    <a:pt x="3222" y="0"/>
                    <a:pt x="7197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770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4658366" y="4147591"/>
            <a:ext cx="0" cy="4374774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9399915" y="4181637"/>
            <a:ext cx="0" cy="4340728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3914121" y="4181982"/>
            <a:ext cx="0" cy="4340383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617520" y="39614"/>
            <a:ext cx="3670480" cy="3670480"/>
          </a:xfrm>
          <a:custGeom>
            <a:avLst/>
            <a:gdLst/>
            <a:ahLst/>
            <a:cxnLst/>
            <a:rect r="r" b="b" t="t" l="l"/>
            <a:pathLst>
              <a:path h="3670480" w="3670480">
                <a:moveTo>
                  <a:pt x="0" y="0"/>
                </a:moveTo>
                <a:lnTo>
                  <a:pt x="3670480" y="0"/>
                </a:lnTo>
                <a:lnTo>
                  <a:pt x="3670480" y="3670479"/>
                </a:lnTo>
                <a:lnTo>
                  <a:pt x="0" y="367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467754" y="1221632"/>
            <a:ext cx="7190707" cy="11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Git Explanation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5052" y="5067300"/>
            <a:ext cx="3677539" cy="3143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3"/>
              </a:lnSpc>
            </a:pPr>
            <a:r>
              <a:rPr lang="en-US" sz="2973" spc="-5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Git was used to manage version control, ensuring all changes were tracked and merged smoothly.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124487"/>
            <a:ext cx="2846251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Version Control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48248" y="5067300"/>
            <a:ext cx="4161784" cy="3406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3"/>
              </a:lnSpc>
            </a:pPr>
            <a:r>
              <a:rPr lang="en-US" sz="2773" spc="-5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The team used GitHub to store and share the project. Members cloned, edited, and pushed changes, enabling real-time collaboration.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08683" y="4124487"/>
            <a:ext cx="3252445" cy="94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Collaboration via GitHub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76126" y="5076825"/>
            <a:ext cx="4161784" cy="39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7736" indent="-223868" lvl="1">
              <a:lnSpc>
                <a:spcPts val="2903"/>
              </a:lnSpc>
              <a:buFont typeface="Arial"/>
              <a:buChar char="•"/>
            </a:pPr>
            <a:r>
              <a:rPr lang="en-US" b="true" sz="2073" spc="-41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Clone</a:t>
            </a:r>
            <a:r>
              <a:rPr lang="en-US" sz="2073" spc="-41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: Each member cloned the repository to start working.</a:t>
            </a:r>
          </a:p>
          <a:p>
            <a:pPr algn="l" marL="447736" indent="-223868" lvl="1">
              <a:lnSpc>
                <a:spcPts val="2903"/>
              </a:lnSpc>
              <a:buFont typeface="Arial"/>
              <a:buChar char="•"/>
            </a:pPr>
            <a:r>
              <a:rPr lang="en-US" b="true" sz="2073" spc="-41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Commit</a:t>
            </a:r>
            <a:r>
              <a:rPr lang="en-US" sz="2073" spc="-41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: Changes were committed with clear messages.</a:t>
            </a:r>
          </a:p>
          <a:p>
            <a:pPr algn="l" marL="447736" indent="-223868" lvl="1">
              <a:lnSpc>
                <a:spcPts val="2903"/>
              </a:lnSpc>
              <a:buFont typeface="Arial"/>
              <a:buChar char="•"/>
            </a:pPr>
            <a:r>
              <a:rPr lang="en-US" b="true" sz="2073" spc="-41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Push/Pull</a:t>
            </a:r>
            <a:r>
              <a:rPr lang="en-US" sz="2073" spc="-41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: Changes were pushed to the central repo and pulled to sync with others.</a:t>
            </a:r>
          </a:p>
          <a:p>
            <a:pPr algn="l">
              <a:lnSpc>
                <a:spcPts val="2903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855197" y="4124487"/>
            <a:ext cx="3525016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Workflow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38779" y="4124487"/>
            <a:ext cx="3614452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Benefits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171296" y="5076825"/>
            <a:ext cx="3904610" cy="420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9325" indent="-234663" lvl="1">
              <a:lnSpc>
                <a:spcPts val="3043"/>
              </a:lnSpc>
              <a:buFont typeface="Arial"/>
              <a:buChar char="•"/>
            </a:pPr>
            <a:r>
              <a:rPr lang="en-US" b="true" sz="2173" spc="-4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Collaboration</a:t>
            </a:r>
            <a:r>
              <a:rPr lang="en-US" sz="2173" spc="-43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: Enabled parallel development.</a:t>
            </a:r>
          </a:p>
          <a:p>
            <a:pPr algn="l" marL="469325" indent="-234663" lvl="1">
              <a:lnSpc>
                <a:spcPts val="3043"/>
              </a:lnSpc>
              <a:buFont typeface="Arial"/>
              <a:buChar char="•"/>
            </a:pPr>
            <a:r>
              <a:rPr lang="en-US" b="true" sz="2173" spc="-4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Tracking Changes</a:t>
            </a:r>
            <a:r>
              <a:rPr lang="en-US" sz="2173" spc="-43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: Git’s history allowed easy tracking and reverting of changes.</a:t>
            </a:r>
          </a:p>
          <a:p>
            <a:pPr algn="l" marL="469325" indent="-234663" lvl="1">
              <a:lnSpc>
                <a:spcPts val="3043"/>
              </a:lnSpc>
              <a:buFont typeface="Arial"/>
              <a:buChar char="•"/>
            </a:pPr>
            <a:r>
              <a:rPr lang="en-US" b="true" sz="2173" spc="-4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Conflict Resolution</a:t>
            </a:r>
            <a:r>
              <a:rPr lang="en-US" sz="2173" spc="-43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: Git tools helped resolve merge conflicts without losing work.</a:t>
            </a:r>
          </a:p>
          <a:p>
            <a:pPr algn="l">
              <a:lnSpc>
                <a:spcPts val="3043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710093"/>
            <a:ext cx="18361431" cy="6576907"/>
            <a:chOff x="0" y="0"/>
            <a:chExt cx="4835932" cy="17321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5932" cy="1732189"/>
            </a:xfrm>
            <a:custGeom>
              <a:avLst/>
              <a:gdLst/>
              <a:ahLst/>
              <a:cxnLst/>
              <a:rect r="r" b="b" t="t" l="l"/>
              <a:pathLst>
                <a:path h="1732189" w="4835932">
                  <a:moveTo>
                    <a:pt x="7168" y="0"/>
                  </a:moveTo>
                  <a:lnTo>
                    <a:pt x="4828765" y="0"/>
                  </a:lnTo>
                  <a:cubicBezTo>
                    <a:pt x="4832723" y="0"/>
                    <a:pt x="4835932" y="3209"/>
                    <a:pt x="4835932" y="7168"/>
                  </a:cubicBezTo>
                  <a:lnTo>
                    <a:pt x="4835932" y="1725021"/>
                  </a:lnTo>
                  <a:cubicBezTo>
                    <a:pt x="4835932" y="1728980"/>
                    <a:pt x="4832723" y="1732189"/>
                    <a:pt x="4828765" y="1732189"/>
                  </a:cubicBezTo>
                  <a:lnTo>
                    <a:pt x="7168" y="1732189"/>
                  </a:lnTo>
                  <a:cubicBezTo>
                    <a:pt x="5267" y="1732189"/>
                    <a:pt x="3444" y="1731434"/>
                    <a:pt x="2099" y="1730090"/>
                  </a:cubicBezTo>
                  <a:cubicBezTo>
                    <a:pt x="755" y="1728746"/>
                    <a:pt x="0" y="1726922"/>
                    <a:pt x="0" y="1725021"/>
                  </a:cubicBezTo>
                  <a:lnTo>
                    <a:pt x="0" y="7168"/>
                  </a:lnTo>
                  <a:cubicBezTo>
                    <a:pt x="0" y="3209"/>
                    <a:pt x="3209" y="0"/>
                    <a:pt x="7168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5932" cy="1770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757958" y="7940477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4662498" y="4181982"/>
            <a:ext cx="0" cy="4374774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9399915" y="4181637"/>
            <a:ext cx="0" cy="4340728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3914121" y="4181982"/>
            <a:ext cx="0" cy="4340383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554615" y="-23292"/>
            <a:ext cx="3733385" cy="3733385"/>
          </a:xfrm>
          <a:custGeom>
            <a:avLst/>
            <a:gdLst/>
            <a:ahLst/>
            <a:cxnLst/>
            <a:rect r="r" b="b" t="t" l="l"/>
            <a:pathLst>
              <a:path h="3733385" w="3733385">
                <a:moveTo>
                  <a:pt x="0" y="0"/>
                </a:moveTo>
                <a:lnTo>
                  <a:pt x="3733385" y="0"/>
                </a:lnTo>
                <a:lnTo>
                  <a:pt x="3733385" y="3733385"/>
                </a:lnTo>
                <a:lnTo>
                  <a:pt x="0" y="3733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607985" y="1249646"/>
            <a:ext cx="9912459" cy="11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Lecture Applications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5713" y="4965358"/>
            <a:ext cx="4168370" cy="496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9325" indent="-234663" lvl="1">
              <a:lnSpc>
                <a:spcPts val="3043"/>
              </a:lnSpc>
              <a:buFont typeface="Arial"/>
              <a:buChar char="•"/>
            </a:pPr>
            <a:r>
              <a:rPr lang="en-US" b="true" sz="2173" spc="-4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Encapsulation</a:t>
            </a:r>
            <a:r>
              <a:rPr lang="en-US" sz="2173" spc="-43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: Classes hide internal details, ensuring a clean interface.</a:t>
            </a:r>
          </a:p>
          <a:p>
            <a:pPr algn="l" marL="469325" indent="-234663" lvl="1">
              <a:lnSpc>
                <a:spcPts val="3043"/>
              </a:lnSpc>
              <a:buFont typeface="Arial"/>
              <a:buChar char="•"/>
            </a:pPr>
            <a:r>
              <a:rPr lang="en-US" b="true" sz="2173" spc="-4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Inheritance &amp; Polymorphism</a:t>
            </a:r>
            <a:r>
              <a:rPr lang="en-US" sz="2173" spc="-43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: Used for reusability, such as different types of players (human, AI).</a:t>
            </a:r>
          </a:p>
          <a:p>
            <a:pPr algn="l" marL="469325" indent="-234663" lvl="1">
              <a:lnSpc>
                <a:spcPts val="3043"/>
              </a:lnSpc>
              <a:buFont typeface="Arial"/>
              <a:buChar char="•"/>
            </a:pPr>
            <a:r>
              <a:rPr lang="en-US" b="true" sz="2173" spc="-4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Abstraction</a:t>
            </a:r>
            <a:r>
              <a:rPr lang="en-US" sz="2173" spc="-43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: Complex game logic is abstracted for easier management and modularity.</a:t>
            </a:r>
          </a:p>
          <a:p>
            <a:pPr algn="l">
              <a:lnSpc>
                <a:spcPts val="3043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360778" y="3886307"/>
            <a:ext cx="4318240" cy="94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Object-Oriented Programming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48248" y="5067300"/>
            <a:ext cx="4161784" cy="3787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2504" indent="-256252" lvl="1">
              <a:lnSpc>
                <a:spcPts val="3323"/>
              </a:lnSpc>
              <a:buFont typeface="Arial"/>
              <a:buChar char="•"/>
            </a:pPr>
            <a:r>
              <a:rPr lang="en-US" b="true" sz="2373" spc="-4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Factory Pattern</a:t>
            </a:r>
            <a:r>
              <a:rPr lang="en-US" sz="2373" spc="-4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: Simplifies creation of players and game configurations.</a:t>
            </a:r>
          </a:p>
          <a:p>
            <a:pPr algn="l" marL="512504" indent="-256252" lvl="1">
              <a:lnSpc>
                <a:spcPts val="3323"/>
              </a:lnSpc>
              <a:buFont typeface="Arial"/>
              <a:buChar char="•"/>
            </a:pPr>
            <a:r>
              <a:rPr lang="en-US" b="true" sz="2373" spc="-4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Singleton Pattern</a:t>
            </a:r>
            <a:r>
              <a:rPr lang="en-US" sz="2373" spc="-4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: Ensures a single game state instance, managing consistency.</a:t>
            </a:r>
          </a:p>
          <a:p>
            <a:pPr algn="l">
              <a:lnSpc>
                <a:spcPts val="3323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402918" y="4124487"/>
            <a:ext cx="3252445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Design Patterns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33265" y="4947128"/>
            <a:ext cx="4161784" cy="5239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2041" indent="-321020" lvl="1">
              <a:lnSpc>
                <a:spcPts val="4163"/>
              </a:lnSpc>
              <a:buFont typeface="Arial"/>
              <a:buChar char="•"/>
            </a:pPr>
            <a:r>
              <a:rPr lang="en-US" sz="2973" spc="-5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Java’s OOP features helped build modular, reusable game components.</a:t>
            </a:r>
          </a:p>
          <a:p>
            <a:pPr algn="l" marL="642041" indent="-321020" lvl="1">
              <a:lnSpc>
                <a:spcPts val="4163"/>
              </a:lnSpc>
              <a:buFont typeface="Arial"/>
              <a:buChar char="•"/>
            </a:pPr>
            <a:r>
              <a:rPr lang="en-US" sz="2973" spc="-5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Swing was used for creating an intuitive, interactive GUI.</a:t>
            </a:r>
          </a:p>
          <a:p>
            <a:pPr algn="l">
              <a:lnSpc>
                <a:spcPts val="4163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855197" y="4124487"/>
            <a:ext cx="3525016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Java and Swing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199871" y="4090379"/>
            <a:ext cx="3614452" cy="94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Real-World Application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133196" y="5048250"/>
            <a:ext cx="3904610" cy="427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3"/>
              </a:lnSpc>
            </a:pPr>
            <a:r>
              <a:rPr lang="en-US" sz="3473" spc="-6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Applied OOP principles and design patterns to create a scalable, maintainable, and engaging game.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88676" y="7359039"/>
            <a:ext cx="7523780" cy="752378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482943" y="-3423686"/>
            <a:ext cx="5924489" cy="592448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0319" y="2538906"/>
            <a:ext cx="14242243" cy="654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6901" indent="-403451" lvl="1">
              <a:lnSpc>
                <a:spcPts val="5232"/>
              </a:lnSpc>
              <a:buAutoNum type="arabicPeriod" startAt="1"/>
            </a:pPr>
            <a:r>
              <a:rPr lang="en-US" b="true" sz="3737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</a:t>
            </a:r>
            <a:r>
              <a:rPr lang="en-US" sz="3737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No challenging AI opponent, restricting single-player experience.</a:t>
            </a:r>
          </a:p>
          <a:p>
            <a:pPr algn="just" marL="806901" indent="-403451" lvl="1">
              <a:lnSpc>
                <a:spcPts val="5232"/>
              </a:lnSpc>
              <a:buAutoNum type="arabicPeriod" startAt="1"/>
            </a:pPr>
            <a:r>
              <a:rPr lang="en-US" b="true" sz="3737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Online Multiplayer:</a:t>
            </a:r>
            <a:r>
              <a:rPr lang="en-US" sz="3737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Only local multiplayer is supported, excluding online play.</a:t>
            </a:r>
          </a:p>
          <a:p>
            <a:pPr algn="just" marL="806901" indent="-403451" lvl="1">
              <a:lnSpc>
                <a:spcPts val="5232"/>
              </a:lnSpc>
              <a:buAutoNum type="arabicPeriod" startAt="1"/>
            </a:pPr>
            <a:r>
              <a:rPr lang="en-US" b="true" sz="3737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Customization</a:t>
            </a:r>
            <a:r>
              <a:rPr lang="en-US" sz="3737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Customization is limited to board size, with no options for themes or player avatars.</a:t>
            </a:r>
          </a:p>
          <a:p>
            <a:pPr algn="just" marL="806901" indent="-403451" lvl="1">
              <a:lnSpc>
                <a:spcPts val="5232"/>
              </a:lnSpc>
              <a:buAutoNum type="arabicPeriod" startAt="1"/>
            </a:pPr>
            <a:r>
              <a:rPr lang="en-US" b="true" sz="3737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Large Boards</a:t>
            </a:r>
            <a:r>
              <a:rPr lang="en-US" sz="3737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Large board sizes can cause performance issues, particularly with win detection.</a:t>
            </a:r>
          </a:p>
          <a:p>
            <a:pPr algn="just" marL="806901" indent="-403451" lvl="1">
              <a:lnSpc>
                <a:spcPts val="5232"/>
              </a:lnSpc>
              <a:buAutoNum type="arabicPeriod" startAt="1"/>
            </a:pPr>
            <a:r>
              <a:rPr lang="en-US" b="true" sz="3737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Graphics and Animations</a:t>
            </a:r>
            <a:r>
              <a:rPr lang="en-US" sz="3737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Visuals and animations are minimal, which affects the immersive experience.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688676" y="1028700"/>
            <a:ext cx="1618068" cy="1576881"/>
          </a:xfrm>
          <a:custGeom>
            <a:avLst/>
            <a:gdLst/>
            <a:ahLst/>
            <a:cxnLst/>
            <a:rect r="r" b="b" t="t" l="l"/>
            <a:pathLst>
              <a:path h="1576881" w="1618068">
                <a:moveTo>
                  <a:pt x="0" y="0"/>
                </a:moveTo>
                <a:lnTo>
                  <a:pt x="1618068" y="0"/>
                </a:lnTo>
                <a:lnTo>
                  <a:pt x="1618068" y="1576881"/>
                </a:lnTo>
                <a:lnTo>
                  <a:pt x="0" y="1576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84875" y="2973874"/>
            <a:ext cx="1046337" cy="1046337"/>
          </a:xfrm>
          <a:custGeom>
            <a:avLst/>
            <a:gdLst/>
            <a:ahLst/>
            <a:cxnLst/>
            <a:rect r="r" b="b" t="t" l="l"/>
            <a:pathLst>
              <a:path h="1046337" w="1046337">
                <a:moveTo>
                  <a:pt x="0" y="0"/>
                </a:moveTo>
                <a:lnTo>
                  <a:pt x="1046337" y="0"/>
                </a:lnTo>
                <a:lnTo>
                  <a:pt x="1046337" y="1046338"/>
                </a:lnTo>
                <a:lnTo>
                  <a:pt x="0" y="1046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52056" y="4422279"/>
            <a:ext cx="1236716" cy="881441"/>
          </a:xfrm>
          <a:custGeom>
            <a:avLst/>
            <a:gdLst/>
            <a:ahLst/>
            <a:cxnLst/>
            <a:rect r="r" b="b" t="t" l="l"/>
            <a:pathLst>
              <a:path h="881441" w="1236716">
                <a:moveTo>
                  <a:pt x="0" y="0"/>
                </a:moveTo>
                <a:lnTo>
                  <a:pt x="1236716" y="0"/>
                </a:lnTo>
                <a:lnTo>
                  <a:pt x="1236716" y="881441"/>
                </a:lnTo>
                <a:lnTo>
                  <a:pt x="0" y="8814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465756" y="5739463"/>
            <a:ext cx="908113" cy="774372"/>
          </a:xfrm>
          <a:custGeom>
            <a:avLst/>
            <a:gdLst/>
            <a:ahLst/>
            <a:cxnLst/>
            <a:rect r="r" b="b" t="t" l="l"/>
            <a:pathLst>
              <a:path h="774372" w="908113">
                <a:moveTo>
                  <a:pt x="0" y="0"/>
                </a:moveTo>
                <a:lnTo>
                  <a:pt x="908113" y="0"/>
                </a:lnTo>
                <a:lnTo>
                  <a:pt x="908113" y="774372"/>
                </a:lnTo>
                <a:lnTo>
                  <a:pt x="0" y="7743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008999" y="7077863"/>
            <a:ext cx="956775" cy="882793"/>
          </a:xfrm>
          <a:custGeom>
            <a:avLst/>
            <a:gdLst/>
            <a:ahLst/>
            <a:cxnLst/>
            <a:rect r="r" b="b" t="t" l="l"/>
            <a:pathLst>
              <a:path h="882793" w="956775">
                <a:moveTo>
                  <a:pt x="0" y="0"/>
                </a:moveTo>
                <a:lnTo>
                  <a:pt x="956775" y="0"/>
                </a:lnTo>
                <a:lnTo>
                  <a:pt x="956775" y="882792"/>
                </a:lnTo>
                <a:lnTo>
                  <a:pt x="0" y="8827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4190" r="0" b="-419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831641" y="8313573"/>
            <a:ext cx="944727" cy="944727"/>
          </a:xfrm>
          <a:custGeom>
            <a:avLst/>
            <a:gdLst/>
            <a:ahLst/>
            <a:cxnLst/>
            <a:rect r="r" b="b" t="t" l="l"/>
            <a:pathLst>
              <a:path h="944727" w="944727">
                <a:moveTo>
                  <a:pt x="0" y="0"/>
                </a:moveTo>
                <a:lnTo>
                  <a:pt x="944728" y="0"/>
                </a:lnTo>
                <a:lnTo>
                  <a:pt x="944728" y="944727"/>
                </a:lnTo>
                <a:lnTo>
                  <a:pt x="0" y="9447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418599" y="802180"/>
            <a:ext cx="5823645" cy="151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97"/>
              </a:lnSpc>
              <a:spcBef>
                <a:spcPct val="0"/>
              </a:spcBef>
            </a:pPr>
            <a:r>
              <a:rPr lang="en-US" sz="8855" i="true">
                <a:solidFill>
                  <a:srgbClr val="000000"/>
                </a:solidFill>
                <a:latin typeface="Open Sans Extra Bold Italics"/>
                <a:ea typeface="Open Sans Extra Bold Italics"/>
                <a:cs typeface="Open Sans Extra Bold Italics"/>
                <a:sym typeface="Open Sans Extra Bold Italics"/>
              </a:rPr>
              <a:t>Limitation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38003" y="8290589"/>
            <a:ext cx="7523780" cy="752378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724222" y="-4507687"/>
            <a:ext cx="5924489" cy="592448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956819" y="366145"/>
            <a:ext cx="4374362" cy="3316562"/>
          </a:xfrm>
          <a:custGeom>
            <a:avLst/>
            <a:gdLst/>
            <a:ahLst/>
            <a:cxnLst/>
            <a:rect r="r" b="b" t="t" l="l"/>
            <a:pathLst>
              <a:path h="3316562" w="4374362">
                <a:moveTo>
                  <a:pt x="0" y="0"/>
                </a:moveTo>
                <a:lnTo>
                  <a:pt x="4374362" y="0"/>
                </a:lnTo>
                <a:lnTo>
                  <a:pt x="4374362" y="3316561"/>
                </a:lnTo>
                <a:lnTo>
                  <a:pt x="0" y="33165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63199" y="3616031"/>
            <a:ext cx="16761603" cy="635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9607" indent="-389804" lvl="1">
              <a:lnSpc>
                <a:spcPts val="5055"/>
              </a:lnSpc>
              <a:buAutoNum type="arabicPeriod" startAt="1"/>
            </a:pPr>
            <a:r>
              <a:rPr lang="en-US" b="true" sz="361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Online Multiplayer</a:t>
            </a:r>
            <a:r>
              <a:rPr lang="en-US" sz="361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Implement socket programming for online multiplayer to expand player reach.</a:t>
            </a:r>
          </a:p>
          <a:p>
            <a:pPr algn="l" marL="779607" indent="-389804" lvl="1">
              <a:lnSpc>
                <a:spcPts val="5055"/>
              </a:lnSpc>
              <a:buAutoNum type="arabicPeriod" startAt="1"/>
            </a:pPr>
            <a:r>
              <a:rPr lang="en-US" b="true" sz="361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Enhancement</a:t>
            </a:r>
            <a:r>
              <a:rPr lang="en-US" sz="361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Develop AI with adjustable difficulty levels for diverse player challenges.</a:t>
            </a:r>
          </a:p>
          <a:p>
            <a:pPr algn="l" marL="779607" indent="-389804" lvl="1">
              <a:lnSpc>
                <a:spcPts val="5055"/>
              </a:lnSpc>
              <a:buAutoNum type="arabicPeriod" startAt="1"/>
            </a:pPr>
            <a:r>
              <a:rPr lang="en-US" b="true" sz="361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Improved Customization</a:t>
            </a:r>
            <a:r>
              <a:rPr lang="en-US" sz="361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Add more customization options, such as themes, avatars, and sound effects.</a:t>
            </a:r>
          </a:p>
          <a:p>
            <a:pPr algn="l" marL="779607" indent="-389804" lvl="1">
              <a:lnSpc>
                <a:spcPts val="5055"/>
              </a:lnSpc>
              <a:buAutoNum type="arabicPeriod" startAt="1"/>
            </a:pPr>
            <a:r>
              <a:rPr lang="en-US" b="true" sz="361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Optimizing Performance</a:t>
            </a:r>
            <a:r>
              <a:rPr lang="en-US" sz="361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Enhance algorithms for better performance, especially with larger boards.</a:t>
            </a:r>
          </a:p>
          <a:p>
            <a:pPr algn="l" marL="779607" indent="-389804" lvl="1">
              <a:lnSpc>
                <a:spcPts val="5055"/>
              </a:lnSpc>
              <a:buAutoNum type="arabicPeriod" startAt="1"/>
            </a:pPr>
            <a:r>
              <a:rPr lang="en-US" b="true" sz="361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Better Graphics With Animations</a:t>
            </a:r>
            <a:r>
              <a:rPr lang="en-US" sz="361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Improve visuals and animations for a more immersive gaming experience.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55429" y="139387"/>
            <a:ext cx="800177" cy="1354146"/>
          </a:xfrm>
          <a:custGeom>
            <a:avLst/>
            <a:gdLst/>
            <a:ahLst/>
            <a:cxnLst/>
            <a:rect r="r" b="b" t="t" l="l"/>
            <a:pathLst>
              <a:path h="1354146" w="800177">
                <a:moveTo>
                  <a:pt x="0" y="0"/>
                </a:moveTo>
                <a:lnTo>
                  <a:pt x="800177" y="0"/>
                </a:lnTo>
                <a:lnTo>
                  <a:pt x="800177" y="1354146"/>
                </a:lnTo>
                <a:lnTo>
                  <a:pt x="0" y="1354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00479" y="449567"/>
            <a:ext cx="7853603" cy="1043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08"/>
              </a:lnSpc>
              <a:spcBef>
                <a:spcPct val="0"/>
              </a:spcBef>
            </a:pPr>
            <a:r>
              <a:rPr lang="en-US" sz="6148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REFERENCES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4350" y="1943357"/>
            <a:ext cx="17773650" cy="161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93139" indent="-496570" lvl="1">
              <a:lnSpc>
                <a:spcPts val="6439"/>
              </a:lnSpc>
              <a:buFont typeface="Arial"/>
              <a:buChar char="•"/>
            </a:pPr>
            <a:r>
              <a:rPr lang="en-US" sz="4599" u="sng">
                <a:solidFill>
                  <a:srgbClr val="051D40"/>
                </a:solidFill>
                <a:latin typeface="Arimo"/>
                <a:ea typeface="Arimo"/>
                <a:cs typeface="Arimo"/>
                <a:sym typeface="Arimo"/>
                <a:hlinkClick r:id="rId4" tooltip="https://github.com/gomoku/Gomoku-Java/blob/master/Gomoku.java"/>
              </a:rPr>
              <a:t>https://github.com/gomoku/Gomoku-Java/blob/master/Gomoku.java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4350" y="4277995"/>
            <a:ext cx="17982754" cy="161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93139" indent="-496570" lvl="1">
              <a:lnSpc>
                <a:spcPts val="6439"/>
              </a:lnSpc>
              <a:buFont typeface="Arial"/>
              <a:buChar char="•"/>
            </a:pPr>
            <a:r>
              <a:rPr lang="en-US" sz="4599" u="sng">
                <a:solidFill>
                  <a:srgbClr val="051D40"/>
                </a:solidFill>
                <a:latin typeface="Arimo"/>
                <a:ea typeface="Arimo"/>
                <a:cs typeface="Arimo"/>
                <a:sym typeface="Arimo"/>
                <a:hlinkClick r:id="rId5" tooltip="https://stackoverflow.com/questions/22087006/using-arrays-to-detect-a-win-in-a-gomoku-game"/>
              </a:rPr>
              <a:t>https://stackoverflow.com/questions/22087006/using-arrays-to-detect-a-win-in-a-gomoku-game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4350" y="6962306"/>
            <a:ext cx="10864453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93139" indent="-496570" lvl="1">
              <a:lnSpc>
                <a:spcPts val="6439"/>
              </a:lnSpc>
              <a:buFont typeface="Arial"/>
              <a:buChar char="•"/>
            </a:pPr>
            <a:r>
              <a:rPr lang="en-US" sz="4599" u="sng">
                <a:solidFill>
                  <a:srgbClr val="051D40"/>
                </a:solidFill>
                <a:latin typeface="Arimo"/>
                <a:ea typeface="Arimo"/>
                <a:cs typeface="Arimo"/>
                <a:sym typeface="Arimo"/>
                <a:hlinkClick r:id="rId6" tooltip="https://github.com/rchen8/connect-five"/>
              </a:rPr>
              <a:t>https://github.com/rchen8/connect-five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200479" y="139387"/>
            <a:ext cx="800177" cy="1354146"/>
          </a:xfrm>
          <a:custGeom>
            <a:avLst/>
            <a:gdLst/>
            <a:ahLst/>
            <a:cxnLst/>
            <a:rect r="r" b="b" t="t" l="l"/>
            <a:pathLst>
              <a:path h="1354146" w="800177">
                <a:moveTo>
                  <a:pt x="0" y="0"/>
                </a:moveTo>
                <a:lnTo>
                  <a:pt x="800177" y="0"/>
                </a:lnTo>
                <a:lnTo>
                  <a:pt x="800177" y="1354146"/>
                </a:lnTo>
                <a:lnTo>
                  <a:pt x="0" y="1354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56234" y="0"/>
            <a:ext cx="19874030" cy="756959"/>
            <a:chOff x="0" y="0"/>
            <a:chExt cx="5234312" cy="1993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34312" cy="199364"/>
            </a:xfrm>
            <a:custGeom>
              <a:avLst/>
              <a:gdLst/>
              <a:ahLst/>
              <a:cxnLst/>
              <a:rect r="r" b="b" t="t" l="l"/>
              <a:pathLst>
                <a:path h="199364" w="5234312">
                  <a:moveTo>
                    <a:pt x="0" y="0"/>
                  </a:moveTo>
                  <a:lnTo>
                    <a:pt x="5234312" y="0"/>
                  </a:lnTo>
                  <a:lnTo>
                    <a:pt x="5234312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34312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321704" y="4376443"/>
            <a:ext cx="11132351" cy="634544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886023" y="692449"/>
            <a:ext cx="12996616" cy="4451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83"/>
              </a:lnSpc>
            </a:pPr>
            <a:r>
              <a:rPr lang="en-US" sz="15273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YOU!</a:t>
            </a:r>
          </a:p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       Q&amp;A TIME &lt;3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16398" y="-630809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2912435" y="3472452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2912435" y="4097959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2912435" y="4723196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2912435" y="5348703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2912435" y="5973940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2912435" y="6599447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2912435" y="7224684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2912435" y="7850190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06043" y="1457891"/>
            <a:ext cx="11944910" cy="1242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TABLE OF CONTENTS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63160" y="3397227"/>
            <a:ext cx="3773019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83149" y="3397227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63160" y="4022734"/>
            <a:ext cx="414302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Game Rules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83149" y="4022734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663160" y="4647971"/>
            <a:ext cx="4652520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Diagrams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83149" y="4647971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663160" y="5273478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Git Explanation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83149" y="5273478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648994" y="5859417"/>
            <a:ext cx="457973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Lecture Applications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483149" y="5898715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663160" y="6524221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Limitation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483149" y="6524221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663160" y="7149458"/>
            <a:ext cx="457973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Future Work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83149" y="7149458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07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663160" y="7774965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483149" y="7774965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08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8217" y="0"/>
            <a:ext cx="18476217" cy="1028700"/>
            <a:chOff x="0" y="0"/>
            <a:chExt cx="4866164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8771" y="3663009"/>
            <a:ext cx="2864242" cy="2595596"/>
          </a:xfrm>
          <a:custGeom>
            <a:avLst/>
            <a:gdLst/>
            <a:ahLst/>
            <a:cxnLst/>
            <a:rect r="r" b="b" t="t" l="l"/>
            <a:pathLst>
              <a:path h="2595596" w="2864242">
                <a:moveTo>
                  <a:pt x="0" y="0"/>
                </a:moveTo>
                <a:lnTo>
                  <a:pt x="2864242" y="0"/>
                </a:lnTo>
                <a:lnTo>
                  <a:pt x="2864242" y="2595596"/>
                </a:lnTo>
                <a:lnTo>
                  <a:pt x="0" y="259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273449" y="4140411"/>
            <a:ext cx="11552885" cy="5105887"/>
            <a:chOff x="0" y="0"/>
            <a:chExt cx="3042735" cy="13447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344760"/>
            </a:xfrm>
            <a:custGeom>
              <a:avLst/>
              <a:gdLst/>
              <a:ahLst/>
              <a:cxnLst/>
              <a:rect r="r" b="b" t="t" l="l"/>
              <a:pathLst>
                <a:path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623968" y="5586127"/>
            <a:ext cx="2323572" cy="232357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8771" y="8188556"/>
            <a:ext cx="2139488" cy="2139488"/>
          </a:xfrm>
          <a:custGeom>
            <a:avLst/>
            <a:gdLst/>
            <a:ahLst/>
            <a:cxnLst/>
            <a:rect r="r" b="b" t="t" l="l"/>
            <a:pathLst>
              <a:path h="2139488" w="2139488">
                <a:moveTo>
                  <a:pt x="0" y="0"/>
                </a:moveTo>
                <a:lnTo>
                  <a:pt x="2139488" y="0"/>
                </a:lnTo>
                <a:lnTo>
                  <a:pt x="2139488" y="2139488"/>
                </a:lnTo>
                <a:lnTo>
                  <a:pt x="0" y="21394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273449" y="38996"/>
            <a:ext cx="11552885" cy="8229600"/>
          </a:xfrm>
          <a:custGeom>
            <a:avLst/>
            <a:gdLst/>
            <a:ahLst/>
            <a:cxnLst/>
            <a:rect r="r" b="b" t="t" l="l"/>
            <a:pathLst>
              <a:path h="8229600" w="11552885">
                <a:moveTo>
                  <a:pt x="0" y="0"/>
                </a:moveTo>
                <a:lnTo>
                  <a:pt x="11552885" y="0"/>
                </a:lnTo>
                <a:lnTo>
                  <a:pt x="11552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8755" r="0" b="-28755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209961" y="2482406"/>
            <a:ext cx="7679860" cy="1340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949"/>
              </a:lnSpc>
              <a:spcBef>
                <a:spcPct val="0"/>
              </a:spcBef>
            </a:pPr>
            <a:r>
              <a:rPr lang="en-US" sz="7821" i="true">
                <a:solidFill>
                  <a:srgbClr val="38B6FF"/>
                </a:solidFill>
                <a:latin typeface="Open Sans Extra Bold Italics"/>
                <a:ea typeface="Open Sans Extra Bold Italics"/>
                <a:cs typeface="Open Sans Extra Bold Italics"/>
                <a:sym typeface="Open Sans Extra Bold Italics"/>
              </a:rPr>
              <a:t>Introduction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67558" y="3472412"/>
            <a:ext cx="11552885" cy="3275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6"/>
              </a:lnSpc>
            </a:pPr>
          </a:p>
          <a:p>
            <a:pPr algn="l">
              <a:lnSpc>
                <a:spcPts val="3696"/>
              </a:lnSpc>
            </a:pPr>
          </a:p>
          <a:p>
            <a:pPr algn="l" marL="582486" indent="-291243" lvl="1">
              <a:lnSpc>
                <a:spcPts val="3696"/>
              </a:lnSpc>
              <a:buFont typeface="Arial"/>
              <a:buChar char="•"/>
            </a:pPr>
            <a:r>
              <a:rPr lang="en-US" b="true" sz="2697" spc="418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Apply object-oriented programming (OOP) principles.</a:t>
            </a:r>
          </a:p>
          <a:p>
            <a:pPr algn="l" marL="582486" indent="-291243" lvl="1">
              <a:lnSpc>
                <a:spcPts val="3696"/>
              </a:lnSpc>
              <a:buFont typeface="Arial"/>
              <a:buChar char="•"/>
            </a:pPr>
            <a:r>
              <a:rPr lang="en-US" b="true" sz="2697" spc="418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Enhance GUI development skills using Swing.</a:t>
            </a:r>
          </a:p>
          <a:p>
            <a:pPr algn="l" marL="582486" indent="-291243" lvl="1">
              <a:lnSpc>
                <a:spcPts val="3696"/>
              </a:lnSpc>
              <a:buFont typeface="Arial"/>
              <a:buChar char="•"/>
            </a:pPr>
            <a:r>
              <a:rPr lang="en-US" b="true" sz="2697" spc="418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Experience real-world software development processes.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68303" y="559196"/>
            <a:ext cx="7019697" cy="10556306"/>
            <a:chOff x="0" y="0"/>
            <a:chExt cx="660400" cy="9931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43013" y="1320436"/>
            <a:ext cx="6270276" cy="6270276"/>
            <a:chOff x="0" y="0"/>
            <a:chExt cx="8916670" cy="89166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066870" y="3955923"/>
            <a:ext cx="867718" cy="100314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31085" y="2137046"/>
            <a:ext cx="9448520" cy="1634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1"/>
              </a:lnSpc>
            </a:pPr>
            <a:r>
              <a:rPr lang="en-US" sz="3508" spc="-70" b="true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LineGrinder?</a:t>
            </a:r>
          </a:p>
          <a:p>
            <a:pPr algn="just" marL="603524" indent="-301762" lvl="1">
              <a:lnSpc>
                <a:spcPts val="3913"/>
              </a:lnSpc>
              <a:buFont typeface="Arial"/>
              <a:buChar char="•"/>
            </a:pPr>
            <a:r>
              <a:rPr lang="en-US" sz="2795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 strategy-based Connect5 game where players aim to align five consecutive stones on a grid.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1085" y="5057775"/>
            <a:ext cx="9448520" cy="348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Develop LineGrinder – a modernized strategy game based on Gomoku, featuring new functionalities and an intuitive interface.</a:t>
            </a:r>
          </a:p>
          <a:p>
            <a:pPr algn="just">
              <a:lnSpc>
                <a:spcPts val="3919"/>
              </a:lnSpc>
            </a:pP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-55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LineGrinder combines creativity and technology, aiming to meet entertainment needs with a unique and engaging strategy game.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1085" y="4123914"/>
            <a:ext cx="4603502" cy="596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3"/>
              </a:lnSpc>
              <a:spcBef>
                <a:spcPct val="0"/>
              </a:spcBef>
            </a:pPr>
            <a:r>
              <a:rPr lang="en-US" sz="3509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Our Objective 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1054979" cy="11843426"/>
            <a:chOff x="0" y="0"/>
            <a:chExt cx="144497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1700" r="0" b="-170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72140"/>
            <a:ext cx="5340824" cy="1177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62"/>
              </a:lnSpc>
              <a:spcBef>
                <a:spcPct val="0"/>
              </a:spcBef>
            </a:pPr>
            <a:r>
              <a:rPr lang="en-US" sz="6901" i="true">
                <a:solidFill>
                  <a:srgbClr val="051D40"/>
                </a:solidFill>
                <a:latin typeface="Open Sans Extra Bold Italics"/>
                <a:ea typeface="Open Sans Extra Bold Italics"/>
                <a:cs typeface="Open Sans Extra Bold Italics"/>
                <a:sym typeface="Open Sans Extra Bold Italics"/>
              </a:rPr>
              <a:t>Game Rules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94175" y="8410948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6567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08622" y="5320692"/>
            <a:ext cx="14670756" cy="4867291"/>
            <a:chOff x="0" y="0"/>
            <a:chExt cx="3863903" cy="12819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63903" cy="1281920"/>
            </a:xfrm>
            <a:custGeom>
              <a:avLst/>
              <a:gdLst/>
              <a:ahLst/>
              <a:cxnLst/>
              <a:rect r="r" b="b" t="t" l="l"/>
              <a:pathLst>
                <a:path h="1281920" w="3863903">
                  <a:moveTo>
                    <a:pt x="7388" y="0"/>
                  </a:moveTo>
                  <a:lnTo>
                    <a:pt x="3856515" y="0"/>
                  </a:lnTo>
                  <a:cubicBezTo>
                    <a:pt x="3858475" y="0"/>
                    <a:pt x="3860354" y="778"/>
                    <a:pt x="3861739" y="2164"/>
                  </a:cubicBezTo>
                  <a:cubicBezTo>
                    <a:pt x="3863125" y="3549"/>
                    <a:pt x="3863903" y="5429"/>
                    <a:pt x="3863903" y="7388"/>
                  </a:cubicBezTo>
                  <a:lnTo>
                    <a:pt x="3863903" y="1274532"/>
                  </a:lnTo>
                  <a:cubicBezTo>
                    <a:pt x="3863903" y="1276492"/>
                    <a:pt x="3863125" y="1278371"/>
                    <a:pt x="3861739" y="1279756"/>
                  </a:cubicBezTo>
                  <a:cubicBezTo>
                    <a:pt x="3860354" y="1281142"/>
                    <a:pt x="3858475" y="1281920"/>
                    <a:pt x="3856515" y="1281920"/>
                  </a:cubicBezTo>
                  <a:lnTo>
                    <a:pt x="7388" y="1281920"/>
                  </a:lnTo>
                  <a:cubicBezTo>
                    <a:pt x="5429" y="1281920"/>
                    <a:pt x="3549" y="1281142"/>
                    <a:pt x="2164" y="1279756"/>
                  </a:cubicBezTo>
                  <a:cubicBezTo>
                    <a:pt x="778" y="1278371"/>
                    <a:pt x="0" y="1276492"/>
                    <a:pt x="0" y="1274532"/>
                  </a:cubicBezTo>
                  <a:lnTo>
                    <a:pt x="0" y="7388"/>
                  </a:lnTo>
                  <a:cubicBezTo>
                    <a:pt x="0" y="5429"/>
                    <a:pt x="778" y="3549"/>
                    <a:pt x="2164" y="2164"/>
                  </a:cubicBezTo>
                  <a:cubicBezTo>
                    <a:pt x="3549" y="778"/>
                    <a:pt x="5429" y="0"/>
                    <a:pt x="7388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863903" cy="1320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673726" y="4136918"/>
            <a:ext cx="3113007" cy="1006582"/>
            <a:chOff x="0" y="0"/>
            <a:chExt cx="1137875" cy="3679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37875" cy="367929"/>
            </a:xfrm>
            <a:custGeom>
              <a:avLst/>
              <a:gdLst/>
              <a:ahLst/>
              <a:cxnLst/>
              <a:rect r="r" b="b" t="t" l="l"/>
              <a:pathLst>
                <a:path h="367929" w="1137875">
                  <a:moveTo>
                    <a:pt x="114400" y="0"/>
                  </a:moveTo>
                  <a:lnTo>
                    <a:pt x="1023475" y="0"/>
                  </a:lnTo>
                  <a:cubicBezTo>
                    <a:pt x="1053816" y="0"/>
                    <a:pt x="1082914" y="12053"/>
                    <a:pt x="1104368" y="33507"/>
                  </a:cubicBezTo>
                  <a:cubicBezTo>
                    <a:pt x="1125822" y="54961"/>
                    <a:pt x="1137875" y="84059"/>
                    <a:pt x="1137875" y="114400"/>
                  </a:cubicBezTo>
                  <a:lnTo>
                    <a:pt x="1137875" y="253529"/>
                  </a:lnTo>
                  <a:cubicBezTo>
                    <a:pt x="1137875" y="283869"/>
                    <a:pt x="1125822" y="312967"/>
                    <a:pt x="1104368" y="334422"/>
                  </a:cubicBezTo>
                  <a:cubicBezTo>
                    <a:pt x="1082914" y="355876"/>
                    <a:pt x="1053816" y="367929"/>
                    <a:pt x="1023475" y="367929"/>
                  </a:cubicBezTo>
                  <a:lnTo>
                    <a:pt x="114400" y="367929"/>
                  </a:lnTo>
                  <a:cubicBezTo>
                    <a:pt x="84059" y="367929"/>
                    <a:pt x="54961" y="355876"/>
                    <a:pt x="33507" y="334422"/>
                  </a:cubicBezTo>
                  <a:cubicBezTo>
                    <a:pt x="12053" y="312967"/>
                    <a:pt x="0" y="283869"/>
                    <a:pt x="0" y="253529"/>
                  </a:cubicBezTo>
                  <a:lnTo>
                    <a:pt x="0" y="114400"/>
                  </a:lnTo>
                  <a:cubicBezTo>
                    <a:pt x="0" y="84059"/>
                    <a:pt x="12053" y="54961"/>
                    <a:pt x="33507" y="33507"/>
                  </a:cubicBezTo>
                  <a:cubicBezTo>
                    <a:pt x="54961" y="12053"/>
                    <a:pt x="84059" y="0"/>
                    <a:pt x="114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1137875" cy="4346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Gameplay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551918" y="4113333"/>
            <a:ext cx="3184164" cy="1053752"/>
            <a:chOff x="0" y="0"/>
            <a:chExt cx="1163885" cy="3851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63885" cy="385170"/>
            </a:xfrm>
            <a:custGeom>
              <a:avLst/>
              <a:gdLst/>
              <a:ahLst/>
              <a:cxnLst/>
              <a:rect r="r" b="b" t="t" l="l"/>
              <a:pathLst>
                <a:path h="385170" w="1163885">
                  <a:moveTo>
                    <a:pt x="111844" y="0"/>
                  </a:moveTo>
                  <a:lnTo>
                    <a:pt x="1052041" y="0"/>
                  </a:lnTo>
                  <a:cubicBezTo>
                    <a:pt x="1081704" y="0"/>
                    <a:pt x="1110152" y="11783"/>
                    <a:pt x="1131126" y="32758"/>
                  </a:cubicBezTo>
                  <a:cubicBezTo>
                    <a:pt x="1152101" y="53733"/>
                    <a:pt x="1163885" y="82181"/>
                    <a:pt x="1163885" y="111844"/>
                  </a:cubicBezTo>
                  <a:lnTo>
                    <a:pt x="1163885" y="273327"/>
                  </a:lnTo>
                  <a:cubicBezTo>
                    <a:pt x="1163885" y="302990"/>
                    <a:pt x="1152101" y="331437"/>
                    <a:pt x="1131126" y="352412"/>
                  </a:cubicBezTo>
                  <a:cubicBezTo>
                    <a:pt x="1110152" y="373387"/>
                    <a:pt x="1081704" y="385170"/>
                    <a:pt x="1052041" y="385170"/>
                  </a:cubicBezTo>
                  <a:lnTo>
                    <a:pt x="111844" y="385170"/>
                  </a:lnTo>
                  <a:cubicBezTo>
                    <a:pt x="82181" y="385170"/>
                    <a:pt x="53733" y="373387"/>
                    <a:pt x="32758" y="352412"/>
                  </a:cubicBezTo>
                  <a:cubicBezTo>
                    <a:pt x="11783" y="331437"/>
                    <a:pt x="0" y="302990"/>
                    <a:pt x="0" y="273327"/>
                  </a:cubicBezTo>
                  <a:lnTo>
                    <a:pt x="0" y="111844"/>
                  </a:lnTo>
                  <a:cubicBezTo>
                    <a:pt x="0" y="82181"/>
                    <a:pt x="11783" y="53733"/>
                    <a:pt x="32758" y="32758"/>
                  </a:cubicBezTo>
                  <a:cubicBezTo>
                    <a:pt x="53733" y="11783"/>
                    <a:pt x="82181" y="0"/>
                    <a:pt x="1118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1163885" cy="4518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Winning Conditions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694890" y="4136918"/>
            <a:ext cx="2967712" cy="1053752"/>
            <a:chOff x="0" y="0"/>
            <a:chExt cx="1084766" cy="3851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84766" cy="385170"/>
            </a:xfrm>
            <a:custGeom>
              <a:avLst/>
              <a:gdLst/>
              <a:ahLst/>
              <a:cxnLst/>
              <a:rect r="r" b="b" t="t" l="l"/>
              <a:pathLst>
                <a:path h="385170" w="1084766">
                  <a:moveTo>
                    <a:pt x="120001" y="0"/>
                  </a:moveTo>
                  <a:lnTo>
                    <a:pt x="964765" y="0"/>
                  </a:lnTo>
                  <a:cubicBezTo>
                    <a:pt x="996592" y="0"/>
                    <a:pt x="1027114" y="12643"/>
                    <a:pt x="1049619" y="35147"/>
                  </a:cubicBezTo>
                  <a:cubicBezTo>
                    <a:pt x="1072123" y="57652"/>
                    <a:pt x="1084766" y="88175"/>
                    <a:pt x="1084766" y="120001"/>
                  </a:cubicBezTo>
                  <a:lnTo>
                    <a:pt x="1084766" y="265169"/>
                  </a:lnTo>
                  <a:cubicBezTo>
                    <a:pt x="1084766" y="296996"/>
                    <a:pt x="1072123" y="327518"/>
                    <a:pt x="1049619" y="350023"/>
                  </a:cubicBezTo>
                  <a:cubicBezTo>
                    <a:pt x="1027114" y="372527"/>
                    <a:pt x="996592" y="385170"/>
                    <a:pt x="964765" y="385170"/>
                  </a:cubicBezTo>
                  <a:lnTo>
                    <a:pt x="120001" y="385170"/>
                  </a:lnTo>
                  <a:cubicBezTo>
                    <a:pt x="53726" y="385170"/>
                    <a:pt x="0" y="331444"/>
                    <a:pt x="0" y="265169"/>
                  </a:cubicBezTo>
                  <a:lnTo>
                    <a:pt x="0" y="120001"/>
                  </a:lnTo>
                  <a:cubicBezTo>
                    <a:pt x="0" y="88175"/>
                    <a:pt x="12643" y="57652"/>
                    <a:pt x="35147" y="35147"/>
                  </a:cubicBezTo>
                  <a:cubicBezTo>
                    <a:pt x="57652" y="12643"/>
                    <a:pt x="88175" y="0"/>
                    <a:pt x="12000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1084766" cy="4518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Timer Option (Optional)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600786" y="2106583"/>
            <a:ext cx="17086428" cy="179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11"/>
              </a:lnSpc>
              <a:spcBef>
                <a:spcPct val="0"/>
              </a:spcBef>
            </a:pPr>
            <a:r>
              <a:rPr lang="en-US" b="true" sz="3794" spc="-75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Obj</a:t>
            </a:r>
            <a:r>
              <a:rPr lang="en-US" b="true" sz="3794" spc="-75" strike="noStrike" u="none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ective:</a:t>
            </a:r>
          </a:p>
          <a:p>
            <a:pPr algn="l" marL="668020" indent="-334010" lvl="1">
              <a:lnSpc>
                <a:spcPts val="4331"/>
              </a:lnSpc>
              <a:spcBef>
                <a:spcPct val="0"/>
              </a:spcBef>
              <a:buFont typeface="Arial"/>
              <a:buChar char="•"/>
            </a:pPr>
            <a:r>
              <a:rPr lang="en-US" sz="3094" spc="-61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Aligning five consecutive pieces (horizontally, vertically, or diagonally) to win the game.</a:t>
            </a:r>
          </a:p>
          <a:p>
            <a:pPr algn="l" marL="0" indent="0" lvl="0">
              <a:lnSpc>
                <a:spcPts val="4471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2090934" y="5419471"/>
            <a:ext cx="4278590" cy="3702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1742" indent="-250871" lvl="1">
              <a:lnSpc>
                <a:spcPts val="3253"/>
              </a:lnSpc>
              <a:spcBef>
                <a:spcPct val="0"/>
              </a:spcBef>
              <a:buFont typeface="Arial"/>
              <a:buChar char="•"/>
            </a:pPr>
            <a:r>
              <a:rPr lang="en-US" sz="2323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Tw</a:t>
            </a:r>
            <a:r>
              <a:rPr lang="en-US" sz="2323" spc="-46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o players take turns placing their pieces on the grid.</a:t>
            </a:r>
          </a:p>
          <a:p>
            <a:pPr algn="just" marL="501742" indent="-250871" lvl="1">
              <a:lnSpc>
                <a:spcPts val="3253"/>
              </a:lnSpc>
              <a:spcBef>
                <a:spcPct val="0"/>
              </a:spcBef>
              <a:buFont typeface="Arial"/>
              <a:buChar char="•"/>
            </a:pPr>
            <a:r>
              <a:rPr lang="en-US" sz="2323" spc="-46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The board size is customizable (e.g., 10x10, 15x15).</a:t>
            </a:r>
          </a:p>
          <a:p>
            <a:pPr algn="just" marL="501742" indent="-250871" lvl="1">
              <a:lnSpc>
                <a:spcPts val="3253"/>
              </a:lnSpc>
              <a:spcBef>
                <a:spcPct val="0"/>
              </a:spcBef>
              <a:buFont typeface="Arial"/>
              <a:buChar char="•"/>
            </a:pPr>
            <a:r>
              <a:rPr lang="en-US" sz="2323" spc="-46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Players must strategize to block opponents while creating their winning line.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053588" y="5517565"/>
            <a:ext cx="4638597" cy="360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7330" indent="-313665" lvl="1">
              <a:lnSpc>
                <a:spcPts val="4067"/>
              </a:lnSpc>
              <a:spcBef>
                <a:spcPct val="0"/>
              </a:spcBef>
              <a:buFont typeface="Arial"/>
              <a:buChar char="•"/>
            </a:pPr>
            <a:r>
              <a:rPr lang="en-US" sz="2905" spc="-5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905" spc="-58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player wins immediately after forming a line of five consecutive pieces.</a:t>
            </a:r>
          </a:p>
          <a:p>
            <a:pPr algn="l" marL="627330" indent="-313665" lvl="1">
              <a:lnSpc>
                <a:spcPts val="4067"/>
              </a:lnSpc>
              <a:spcBef>
                <a:spcPct val="0"/>
              </a:spcBef>
              <a:buFont typeface="Arial"/>
              <a:buChar char="•"/>
            </a:pPr>
            <a:r>
              <a:rPr lang="en-US" sz="2905" spc="-58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No additional moves are allowed once a winner is declared.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92560" y="5883464"/>
            <a:ext cx="4172371" cy="2314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4277" indent="-282139" lvl="1">
              <a:lnSpc>
                <a:spcPts val="3659"/>
              </a:lnSpc>
              <a:buFont typeface="Arial"/>
              <a:buChar char="•"/>
            </a:pPr>
            <a:r>
              <a:rPr lang="en-US" sz="2613" spc="-52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Players have limited time to make their move, adding intensity and strategic pressure.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699112" y="9074718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7"/>
                </a:lnTo>
                <a:lnTo>
                  <a:pt x="0" y="711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6567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18288000" cy="10287000"/>
            <a:chOff x="0" y="0"/>
            <a:chExt cx="2339583" cy="13160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39583" cy="1316015"/>
            </a:xfrm>
            <a:custGeom>
              <a:avLst/>
              <a:gdLst/>
              <a:ahLst/>
              <a:cxnLst/>
              <a:rect r="r" b="b" t="t" l="l"/>
              <a:pathLst>
                <a:path h="1316015" w="2339583">
                  <a:moveTo>
                    <a:pt x="0" y="0"/>
                  </a:moveTo>
                  <a:lnTo>
                    <a:pt x="2339583" y="0"/>
                  </a:lnTo>
                  <a:lnTo>
                    <a:pt x="2339583" y="1316015"/>
                  </a:lnTo>
                  <a:lnTo>
                    <a:pt x="0" y="1316015"/>
                  </a:lnTo>
                  <a:close/>
                </a:path>
              </a:pathLst>
            </a:custGeom>
            <a:blipFill>
              <a:blip r:embed="rId3"/>
              <a:stretch>
                <a:fillRect l="-5546" t="0" r="-5546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17310" y="2787042"/>
            <a:ext cx="7748488" cy="7112139"/>
          </a:xfrm>
          <a:custGeom>
            <a:avLst/>
            <a:gdLst/>
            <a:ahLst/>
            <a:cxnLst/>
            <a:rect r="r" b="b" t="t" l="l"/>
            <a:pathLst>
              <a:path h="7112139" w="7748488">
                <a:moveTo>
                  <a:pt x="0" y="0"/>
                </a:moveTo>
                <a:lnTo>
                  <a:pt x="7748488" y="0"/>
                </a:lnTo>
                <a:lnTo>
                  <a:pt x="7748488" y="7112139"/>
                </a:lnTo>
                <a:lnTo>
                  <a:pt x="0" y="7112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45274" y="77094"/>
            <a:ext cx="4492562" cy="1903213"/>
          </a:xfrm>
          <a:custGeom>
            <a:avLst/>
            <a:gdLst/>
            <a:ahLst/>
            <a:cxnLst/>
            <a:rect r="r" b="b" t="t" l="l"/>
            <a:pathLst>
              <a:path h="1903213" w="4492562">
                <a:moveTo>
                  <a:pt x="0" y="0"/>
                </a:moveTo>
                <a:lnTo>
                  <a:pt x="4492561" y="0"/>
                </a:lnTo>
                <a:lnTo>
                  <a:pt x="4492561" y="1903212"/>
                </a:lnTo>
                <a:lnTo>
                  <a:pt x="0" y="190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5400000">
            <a:off x="2997121" y="7295029"/>
            <a:ext cx="2919461" cy="2700501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5400000">
            <a:off x="-781180" y="781180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0" y="0"/>
                </a:moveTo>
                <a:lnTo>
                  <a:pt x="5677160" y="0"/>
                </a:lnTo>
                <a:lnTo>
                  <a:pt x="56771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DAGZbZxFcoU</dc:identifier>
  <dcterms:modified xsi:type="dcterms:W3CDTF">2011-08-01T06:04:30Z</dcterms:modified>
  <cp:revision>1</cp:revision>
  <dc:title>OOP profect</dc:title>
</cp:coreProperties>
</file>